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b3aad02ca2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b3aad02ca2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b39aaaa151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b39aaaa151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b39aaaa15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b39aaaa15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b39aaaa15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b39aaaa15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b39aaaa151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b39aaaa151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b39aaaa151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b39aaaa151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b39aaaa151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b39aaaa151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b39aaaa151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b39aaaa151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b3aad02ca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b3aad02ca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b39aaaa151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b39aaaa151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b39aaaa151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b39aaaa151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b3aad02ca2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b3aad02ca2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b3aad02ca2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b3aad02ca2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b3aad02ca2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b3aad02ca2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b3aad02ca2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b3aad02ca2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b3aad02ca2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b3aad02ca2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b3aad02ca2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b3aad02ca2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b3aad02ca2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b3aad02ca2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b3aad02ca2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b3aad02ca2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b3aad02ca2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b3aad02ca2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b3aad02ca2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b3aad02ca2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b3aad02ca2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b3aad02ca2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b3aad02ca2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b3aad02ca2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b3aad02ca2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b3aad02ca2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it"/>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1" Type="http://schemas.openxmlformats.org/officeDocument/2006/relationships/slide" Target="/ppt/slides/slide12.xml"/><Relationship Id="rId10" Type="http://schemas.openxmlformats.org/officeDocument/2006/relationships/slide" Target="/ppt/slides/slide12.xml"/><Relationship Id="rId13" Type="http://schemas.openxmlformats.org/officeDocument/2006/relationships/slide" Target="/ppt/slides/slide15.xml"/><Relationship Id="rId12" Type="http://schemas.openxmlformats.org/officeDocument/2006/relationships/slide" Target="/ppt/slides/slide14.xml"/><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slide" Target="/ppt/slides/slide4.xml"/><Relationship Id="rId4" Type="http://schemas.openxmlformats.org/officeDocument/2006/relationships/slide" Target="/ppt/slides/slide5.xml"/><Relationship Id="rId9" Type="http://schemas.openxmlformats.org/officeDocument/2006/relationships/slide" Target="/ppt/slides/slide11.xml"/><Relationship Id="rId15" Type="http://schemas.openxmlformats.org/officeDocument/2006/relationships/slide" Target="/ppt/slides/slide18.xml"/><Relationship Id="rId14" Type="http://schemas.openxmlformats.org/officeDocument/2006/relationships/slide" Target="/ppt/slides/slide17.xml"/><Relationship Id="rId17" Type="http://schemas.openxmlformats.org/officeDocument/2006/relationships/slide" Target="/ppt/slides/slide20.xml"/><Relationship Id="rId16" Type="http://schemas.openxmlformats.org/officeDocument/2006/relationships/slide" Target="/ppt/slides/slide19.xml"/><Relationship Id="rId5" Type="http://schemas.openxmlformats.org/officeDocument/2006/relationships/slide" Target="/ppt/slides/slide6.xml"/><Relationship Id="rId6" Type="http://schemas.openxmlformats.org/officeDocument/2006/relationships/slide" Target="/ppt/slides/slide7.xml"/><Relationship Id="rId18" Type="http://schemas.openxmlformats.org/officeDocument/2006/relationships/slide" Target="/ppt/slides/slide24.xml"/><Relationship Id="rId7" Type="http://schemas.openxmlformats.org/officeDocument/2006/relationships/slide" Target="/ppt/slides/slide9.xml"/><Relationship Id="rId8" Type="http://schemas.openxmlformats.org/officeDocument/2006/relationships/slide" Target="/ppt/slides/slide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2.png"/><Relationship Id="rId4" Type="http://schemas.openxmlformats.org/officeDocument/2006/relationships/hyperlink" Target="https://school-education.ec.europa.eu/en" TargetMode="External"/><Relationship Id="rId5" Type="http://schemas.openxmlformats.org/officeDocument/2006/relationships/slide" Target="/ppt/slides/slide3.xml"/><Relationship Id="rId6"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3.png"/><Relationship Id="rId4" Type="http://schemas.openxmlformats.org/officeDocument/2006/relationships/slide" Target="/ppt/slides/slide3.xml"/><Relationship Id="rId5"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slide" Target="/ppt/slides/slide3.xml"/><Relationship Id="rId5"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2.png"/><Relationship Id="rId4" Type="http://schemas.openxmlformats.org/officeDocument/2006/relationships/image" Target="../media/image5.png"/><Relationship Id="rId5" Type="http://schemas.openxmlformats.org/officeDocument/2006/relationships/slide" Target="/ppt/slides/slide3.xml"/><Relationship Id="rId6"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slide" Target="/ppt/slides/slide3.xml"/><Relationship Id="rId5"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slide" Target="/ppt/slides/slide3.xml"/><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slide" Target="/ppt/slides/slide3.xml"/><Relationship Id="rId6"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slide" Target="/ppt/slides/slide3.xml"/><Relationship Id="rId5"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slide" Target="/ppt/slides/slide3.xml"/><Relationship Id="rId5"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slide" Target="/ppt/slides/slide3.xml"/><Relationship Id="rId6"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slide" Target="/ppt/slides/slide3.xml"/><Relationship Id="rId5"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4.png"/><Relationship Id="rId4" Type="http://schemas.openxmlformats.org/officeDocument/2006/relationships/slide" Target="/ppt/slides/slide3.xml"/><Relationship Id="rId5"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slide" Target="/ppt/slides/slide3.xml"/><Relationship Id="rId5"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slide" Target="/ppt/slides/slide3.xml"/><Relationship Id="rId5"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slide" Target="/ppt/slides/slide3.xml"/><Relationship Id="rId5"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slide" Target="/ppt/slides/slide3.xml"/><Relationship Id="rId5"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slide" Target="/ppt/slides/slide3.xml"/><Relationship Id="rId5"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 Target="/ppt/slides/slide3.xml"/><Relationship Id="rId6"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5.png"/><Relationship Id="rId4" Type="http://schemas.openxmlformats.org/officeDocument/2006/relationships/slide" Target="/ppt/slides/slide3.xml"/><Relationship Id="rId5"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slide" Target="/ppt/slides/slide3.xml"/><Relationship Id="rId5"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hyperlink" Target="mailto:etwinning.helpdesk@indire.it" TargetMode="External"/><Relationship Id="rId4" Type="http://schemas.openxmlformats.org/officeDocument/2006/relationships/hyperlink" Target="https://etwinning.indire.it/supporto/video-tutorial-etwinning/" TargetMode="External"/><Relationship Id="rId5" Type="http://schemas.openxmlformats.org/officeDocument/2006/relationships/slide" Target="/ppt/slides/slide3.xml"/><Relationship Id="rId6"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3" name="Shape 53"/>
        <p:cNvGrpSpPr/>
        <p:nvPr/>
      </p:nvGrpSpPr>
      <p:grpSpPr>
        <a:xfrm>
          <a:off x="0" y="0"/>
          <a:ext cx="0" cy="0"/>
          <a:chOff x="0" y="0"/>
          <a:chExt cx="0" cy="0"/>
        </a:xfrm>
      </p:grpSpPr>
      <p:sp>
        <p:nvSpPr>
          <p:cNvPr id="54" name="Google Shape;54;p13"/>
          <p:cNvSpPr txBox="1"/>
          <p:nvPr>
            <p:ph idx="1" type="subTitle"/>
          </p:nvPr>
        </p:nvSpPr>
        <p:spPr>
          <a:xfrm>
            <a:off x="311700" y="2834125"/>
            <a:ext cx="8520600" cy="1516800"/>
          </a:xfrm>
          <a:prstGeom prst="rect">
            <a:avLst/>
          </a:prstGeom>
        </p:spPr>
        <p:txBody>
          <a:bodyPr anchorCtr="0" anchor="t" bIns="91425" lIns="91425" spcFirstLastPara="1" rIns="91425" wrap="square" tIns="91425">
            <a:normAutofit fontScale="92500" lnSpcReduction="20000"/>
          </a:bodyPr>
          <a:lstStyle/>
          <a:p>
            <a:pPr indent="0" lvl="0" marL="0" rtl="0" algn="ctr">
              <a:spcBef>
                <a:spcPts val="0"/>
              </a:spcBef>
              <a:spcAft>
                <a:spcPts val="0"/>
              </a:spcAft>
              <a:buNone/>
            </a:pPr>
            <a:r>
              <a:rPr b="1" lang="it">
                <a:solidFill>
                  <a:srgbClr val="FFFFFF"/>
                </a:solidFill>
              </a:rPr>
              <a:t>Introduzione all’uso</a:t>
            </a:r>
            <a:r>
              <a:rPr b="1" lang="it">
                <a:solidFill>
                  <a:srgbClr val="FFFFFF"/>
                </a:solidFill>
              </a:rPr>
              <a:t> della piattaforma ESEP </a:t>
            </a:r>
            <a:endParaRPr b="1">
              <a:solidFill>
                <a:srgbClr val="FFFFFF"/>
              </a:solidFill>
            </a:endParaRPr>
          </a:p>
          <a:p>
            <a:pPr indent="0" lvl="0" marL="0" rtl="0" algn="ctr">
              <a:spcBef>
                <a:spcPts val="0"/>
              </a:spcBef>
              <a:spcAft>
                <a:spcPts val="0"/>
              </a:spcAft>
              <a:buNone/>
            </a:pPr>
            <a:r>
              <a:rPr b="1" lang="it">
                <a:solidFill>
                  <a:srgbClr val="FFFFFF"/>
                </a:solidFill>
              </a:rPr>
              <a:t>(European School Education Platform)</a:t>
            </a:r>
            <a:endParaRPr b="1">
              <a:solidFill>
                <a:srgbClr val="FFFFFF"/>
              </a:solidFill>
            </a:endParaRPr>
          </a:p>
          <a:p>
            <a:pPr indent="0" lvl="0" marL="0" rtl="0" algn="ctr">
              <a:spcBef>
                <a:spcPts val="0"/>
              </a:spcBef>
              <a:spcAft>
                <a:spcPts val="0"/>
              </a:spcAft>
              <a:buNone/>
            </a:pPr>
            <a:r>
              <a:rPr b="1" lang="it">
                <a:solidFill>
                  <a:srgbClr val="FFFFFF"/>
                </a:solidFill>
              </a:rPr>
              <a:t>per progetti di gemellaggio elettronico </a:t>
            </a:r>
            <a:endParaRPr b="1">
              <a:solidFill>
                <a:srgbClr val="FFFFFF"/>
              </a:solidFill>
            </a:endParaRPr>
          </a:p>
          <a:p>
            <a:pPr indent="0" lvl="0" marL="0" rtl="0" algn="ctr">
              <a:spcBef>
                <a:spcPts val="0"/>
              </a:spcBef>
              <a:spcAft>
                <a:spcPts val="0"/>
              </a:spcAft>
              <a:buNone/>
            </a:pPr>
            <a:r>
              <a:rPr b="1" lang="it">
                <a:solidFill>
                  <a:srgbClr val="FFFFFF"/>
                </a:solidFill>
              </a:rPr>
              <a:t>(eTwinning project)</a:t>
            </a:r>
            <a:endParaRPr b="1">
              <a:solidFill>
                <a:srgbClr val="FFFFFF"/>
              </a:solidFill>
            </a:endParaRPr>
          </a:p>
        </p:txBody>
      </p:sp>
      <p:sp>
        <p:nvSpPr>
          <p:cNvPr id="55" name="Google Shape;55;p13"/>
          <p:cNvSpPr txBox="1"/>
          <p:nvPr/>
        </p:nvSpPr>
        <p:spPr>
          <a:xfrm>
            <a:off x="2578650" y="4350900"/>
            <a:ext cx="3986700" cy="79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it" sz="1800">
                <a:solidFill>
                  <a:srgbClr val="FFFFFF"/>
                </a:solidFill>
              </a:rPr>
              <a:t>a cura del</a:t>
            </a:r>
            <a:endParaRPr sz="1800">
              <a:solidFill>
                <a:srgbClr val="FFFFFF"/>
              </a:solidFill>
            </a:endParaRPr>
          </a:p>
          <a:p>
            <a:pPr indent="0" lvl="0" marL="0" rtl="0" algn="ctr">
              <a:spcBef>
                <a:spcPts val="0"/>
              </a:spcBef>
              <a:spcAft>
                <a:spcPts val="0"/>
              </a:spcAft>
              <a:buNone/>
            </a:pPr>
            <a:r>
              <a:rPr lang="it" sz="1800">
                <a:solidFill>
                  <a:srgbClr val="FFFFFF"/>
                </a:solidFill>
              </a:rPr>
              <a:t>Prof. Marcello Mandosi</a:t>
            </a:r>
            <a:endParaRPr sz="1800">
              <a:solidFill>
                <a:srgbClr val="FFFFFF"/>
              </a:solidFill>
            </a:endParaRPr>
          </a:p>
          <a:p>
            <a:pPr indent="0" lvl="0" marL="0" rtl="0" algn="ctr">
              <a:spcBef>
                <a:spcPts val="0"/>
              </a:spcBef>
              <a:spcAft>
                <a:spcPts val="0"/>
              </a:spcAft>
              <a:buNone/>
            </a:pPr>
            <a:r>
              <a:t/>
            </a:r>
            <a:endParaRPr sz="1800">
              <a:solidFill>
                <a:srgbClr val="FFFFFF"/>
              </a:solidFill>
            </a:endParaRPr>
          </a:p>
        </p:txBody>
      </p:sp>
      <p:pic>
        <p:nvPicPr>
          <p:cNvPr id="56" name="Google Shape;56;p13" title="Screenshot 2025-12-25 214110.png"/>
          <p:cNvPicPr preferRelativeResize="0"/>
          <p:nvPr/>
        </p:nvPicPr>
        <p:blipFill>
          <a:blip r:embed="rId3">
            <a:alphaModFix/>
          </a:blip>
          <a:stretch>
            <a:fillRect/>
          </a:stretch>
        </p:blipFill>
        <p:spPr>
          <a:xfrm>
            <a:off x="2456100" y="1181450"/>
            <a:ext cx="4231801" cy="1164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60" name="Shape 60"/>
        <p:cNvGrpSpPr/>
        <p:nvPr/>
      </p:nvGrpSpPr>
      <p:grpSpPr>
        <a:xfrm>
          <a:off x="0" y="0"/>
          <a:ext cx="0" cy="0"/>
          <a:chOff x="0" y="0"/>
          <a:chExt cx="0" cy="0"/>
        </a:xfrm>
      </p:grpSpPr>
      <p:sp>
        <p:nvSpPr>
          <p:cNvPr id="61" name="Google Shape;61;p14"/>
          <p:cNvSpPr txBox="1"/>
          <p:nvPr>
            <p:ph idx="1" type="body"/>
          </p:nvPr>
        </p:nvSpPr>
        <p:spPr>
          <a:xfrm>
            <a:off x="460350" y="714300"/>
            <a:ext cx="8223300" cy="3714900"/>
          </a:xfrm>
          <a:prstGeom prst="rect">
            <a:avLst/>
          </a:prstGeom>
        </p:spPr>
        <p:txBody>
          <a:bodyPr anchorCtr="0" anchor="t" bIns="91425" lIns="91425" spcFirstLastPara="1" rIns="91425" wrap="square" tIns="91425">
            <a:normAutofit fontScale="92500" lnSpcReduction="20000"/>
          </a:bodyPr>
          <a:lstStyle/>
          <a:p>
            <a:pPr indent="457200" lvl="0" marL="0" marR="0" rtl="0" algn="just">
              <a:lnSpc>
                <a:spcPct val="150000"/>
              </a:lnSpc>
              <a:spcBef>
                <a:spcPts val="0"/>
              </a:spcBef>
              <a:spcAft>
                <a:spcPts val="0"/>
              </a:spcAft>
              <a:buSzPct val="58437"/>
              <a:buNone/>
            </a:pPr>
            <a:r>
              <a:rPr b="1" lang="it" sz="1600">
                <a:solidFill>
                  <a:schemeClr val="lt1"/>
                </a:solidFill>
              </a:rPr>
              <a:t>Questa guida costituisce una prima introduzione all’uso della piattaforma ESEP (European School Education Platform) e come tale non ha pretese di esaustività.</a:t>
            </a:r>
            <a:endParaRPr b="1" sz="1600">
              <a:solidFill>
                <a:schemeClr val="lt1"/>
              </a:solidFill>
            </a:endParaRPr>
          </a:p>
          <a:p>
            <a:pPr indent="457200" lvl="0" marL="0" marR="0" rtl="0" algn="just">
              <a:lnSpc>
                <a:spcPct val="150000"/>
              </a:lnSpc>
              <a:spcBef>
                <a:spcPts val="0"/>
              </a:spcBef>
              <a:spcAft>
                <a:spcPts val="0"/>
              </a:spcAft>
              <a:buSzPct val="58437"/>
              <a:buNone/>
            </a:pPr>
            <a:r>
              <a:rPr b="1" lang="it" sz="1600">
                <a:solidFill>
                  <a:schemeClr val="lt1"/>
                </a:solidFill>
              </a:rPr>
              <a:t>Il materiale prodotto è ad uso esclusivo dei docenti dell’Istituto Comprensivo di Capiago Intimiano. </a:t>
            </a:r>
            <a:endParaRPr b="1" sz="1600">
              <a:solidFill>
                <a:schemeClr val="lt1"/>
              </a:solidFill>
            </a:endParaRPr>
          </a:p>
          <a:p>
            <a:pPr indent="457200" lvl="0" marL="0" marR="0" rtl="0" algn="just">
              <a:lnSpc>
                <a:spcPct val="150000"/>
              </a:lnSpc>
              <a:spcBef>
                <a:spcPts val="0"/>
              </a:spcBef>
              <a:spcAft>
                <a:spcPts val="0"/>
              </a:spcAft>
              <a:buSzPct val="58437"/>
              <a:buNone/>
            </a:pPr>
            <a:r>
              <a:rPr b="1" lang="it" sz="1600">
                <a:solidFill>
                  <a:schemeClr val="lt1"/>
                </a:solidFill>
              </a:rPr>
              <a:t>Si ringrazia per la preziosa collaborazione la Commissione Internazionalizzazione, composta dalle docenti Silvia Guzzetti, Teresa Ruggiero, Lara Gatti e Cristina D’Amato</a:t>
            </a:r>
            <a:endParaRPr b="1" sz="1600">
              <a:solidFill>
                <a:schemeClr val="lt1"/>
              </a:solidFill>
            </a:endParaRPr>
          </a:p>
          <a:p>
            <a:pPr indent="0" lvl="0" marL="0" rtl="0" algn="l">
              <a:lnSpc>
                <a:spcPct val="150000"/>
              </a:lnSpc>
              <a:spcBef>
                <a:spcPts val="0"/>
              </a:spcBef>
              <a:spcAft>
                <a:spcPts val="0"/>
              </a:spcAft>
              <a:buSzPct val="68750"/>
              <a:buNone/>
            </a:pPr>
            <a:r>
              <a:t/>
            </a:r>
            <a:endParaRPr b="1" sz="1600">
              <a:solidFill>
                <a:schemeClr val="lt1"/>
              </a:solidFill>
            </a:endParaRPr>
          </a:p>
          <a:p>
            <a:pPr indent="0" lvl="0" marL="0" rtl="0" algn="l">
              <a:lnSpc>
                <a:spcPct val="150000"/>
              </a:lnSpc>
              <a:spcBef>
                <a:spcPts val="0"/>
              </a:spcBef>
              <a:spcAft>
                <a:spcPts val="0"/>
              </a:spcAft>
              <a:buSzPct val="68750"/>
              <a:buNone/>
            </a:pPr>
            <a:r>
              <a:rPr b="1" lang="it" sz="1600">
                <a:solidFill>
                  <a:schemeClr val="lt1"/>
                </a:solidFill>
              </a:rPr>
              <a:t>Capiago Intimiano, 14 Gennaio 2026</a:t>
            </a:r>
            <a:r>
              <a:rPr b="1" lang="it" sz="1979">
                <a:solidFill>
                  <a:srgbClr val="FFFFFF"/>
                </a:solidFill>
              </a:rPr>
              <a:t>	</a:t>
            </a:r>
            <a:endParaRPr b="1" sz="1979">
              <a:solidFill>
                <a:srgbClr val="FFFFFF"/>
              </a:solidFill>
            </a:endParaRPr>
          </a:p>
          <a:p>
            <a:pPr indent="0" lvl="0" marL="0" marR="0" rtl="0" algn="ctr">
              <a:lnSpc>
                <a:spcPct val="150000"/>
              </a:lnSpc>
              <a:spcBef>
                <a:spcPts val="0"/>
              </a:spcBef>
              <a:spcAft>
                <a:spcPts val="0"/>
              </a:spcAft>
              <a:buSzPct val="47222"/>
              <a:buNone/>
            </a:pPr>
            <a:r>
              <a:t/>
            </a:r>
            <a:endParaRPr b="1" sz="1979">
              <a:solidFill>
                <a:srgbClr val="FFFFFF"/>
              </a:solidFill>
            </a:endParaRPr>
          </a:p>
          <a:p>
            <a:pPr indent="0" lvl="0" marL="0" marR="0" rtl="0" algn="ctr">
              <a:lnSpc>
                <a:spcPct val="150000"/>
              </a:lnSpc>
              <a:spcBef>
                <a:spcPts val="0"/>
              </a:spcBef>
              <a:spcAft>
                <a:spcPts val="0"/>
              </a:spcAft>
              <a:buNone/>
            </a:pPr>
            <a:r>
              <a:rPr b="1" lang="it" sz="1600">
                <a:solidFill>
                  <a:schemeClr val="lt1"/>
                </a:solidFill>
              </a:rPr>
              <a:t>La Funzione Strumentale per l’Internazionalizzazione	</a:t>
            </a:r>
            <a:endParaRPr b="1" sz="1600">
              <a:solidFill>
                <a:schemeClr val="lt1"/>
              </a:solidFill>
            </a:endParaRPr>
          </a:p>
          <a:p>
            <a:pPr indent="0" lvl="0" marL="0" marR="0" rtl="0" algn="ctr">
              <a:lnSpc>
                <a:spcPct val="150000"/>
              </a:lnSpc>
              <a:spcBef>
                <a:spcPts val="0"/>
              </a:spcBef>
              <a:spcAft>
                <a:spcPts val="0"/>
              </a:spcAft>
              <a:buNone/>
            </a:pPr>
            <a:r>
              <a:rPr b="1" lang="it" sz="1600">
                <a:solidFill>
                  <a:schemeClr val="lt1"/>
                </a:solidFill>
              </a:rPr>
              <a:t>Prof. Marcello Mandosi</a:t>
            </a:r>
            <a:endParaRPr b="1" sz="1600">
              <a:solidFill>
                <a:schemeClr val="lt1"/>
              </a:solidFill>
            </a:endParaRPr>
          </a:p>
        </p:txBody>
      </p:sp>
      <p:sp>
        <p:nvSpPr>
          <p:cNvPr id="62" name="Google Shape;62;p14"/>
          <p:cNvSpPr txBox="1"/>
          <p:nvPr>
            <p:ph type="title"/>
          </p:nvPr>
        </p:nvSpPr>
        <p:spPr>
          <a:xfrm>
            <a:off x="311700" y="1416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39285"/>
              <a:buFont typeface="Arial"/>
              <a:buNone/>
            </a:pPr>
            <a:r>
              <a:rPr b="1" lang="it">
                <a:solidFill>
                  <a:schemeClr val="lt1"/>
                </a:solidFill>
              </a:rPr>
              <a:t>Premessa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66" name="Shape 66"/>
        <p:cNvGrpSpPr/>
        <p:nvPr/>
      </p:nvGrpSpPr>
      <p:grpSpPr>
        <a:xfrm>
          <a:off x="0" y="0"/>
          <a:ext cx="0" cy="0"/>
          <a:chOff x="0" y="0"/>
          <a:chExt cx="0" cy="0"/>
        </a:xfrm>
      </p:grpSpPr>
      <p:sp>
        <p:nvSpPr>
          <p:cNvPr id="67" name="Google Shape;67;p15"/>
          <p:cNvSpPr txBox="1"/>
          <p:nvPr>
            <p:ph idx="1" type="subTitle"/>
          </p:nvPr>
        </p:nvSpPr>
        <p:spPr>
          <a:xfrm>
            <a:off x="311700" y="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it">
                <a:solidFill>
                  <a:srgbClr val="FFFFFF"/>
                </a:solidFill>
              </a:rPr>
              <a:t>Indice</a:t>
            </a:r>
            <a:endParaRPr b="1">
              <a:solidFill>
                <a:srgbClr val="FFFFFF"/>
              </a:solidFill>
            </a:endParaRPr>
          </a:p>
        </p:txBody>
      </p:sp>
      <p:sp>
        <p:nvSpPr>
          <p:cNvPr id="68" name="Google Shape;68;p15"/>
          <p:cNvSpPr txBox="1"/>
          <p:nvPr/>
        </p:nvSpPr>
        <p:spPr>
          <a:xfrm>
            <a:off x="311700" y="545700"/>
            <a:ext cx="3986700" cy="4474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it" sz="1800" u="sng">
                <a:solidFill>
                  <a:srgbClr val="FFFFFF"/>
                </a:solidFill>
                <a:hlinkClick action="ppaction://hlinksldjump" r:id="rId3">
                  <a:extLst>
                    <a:ext uri="{A12FA001-AC4F-418D-AE19-62706E023703}">
                      <ahyp:hlinkClr val="tx"/>
                    </a:ext>
                  </a:extLst>
                </a:hlinkClick>
              </a:rPr>
              <a:t>Registrazione</a:t>
            </a:r>
            <a:endParaRPr sz="1800">
              <a:solidFill>
                <a:srgbClr val="FFFFFF"/>
              </a:solidFill>
            </a:endParaRPr>
          </a:p>
          <a:p>
            <a:pPr indent="-342900" lvl="0" marL="457200" rtl="0" algn="l">
              <a:spcBef>
                <a:spcPts val="0"/>
              </a:spcBef>
              <a:spcAft>
                <a:spcPts val="0"/>
              </a:spcAft>
              <a:buClr>
                <a:srgbClr val="FFFFFF"/>
              </a:buClr>
              <a:buSzPts val="1800"/>
              <a:buChar char="➢"/>
            </a:pPr>
            <a:r>
              <a:rPr lang="it" sz="1800" u="sng">
                <a:solidFill>
                  <a:srgbClr val="FFFFFF"/>
                </a:solidFill>
                <a:hlinkClick action="ppaction://hlinksldjump" r:id="rId4">
                  <a:extLst>
                    <a:ext uri="{A12FA001-AC4F-418D-AE19-62706E023703}">
                      <ahyp:hlinkClr val="tx"/>
                    </a:ext>
                  </a:extLst>
                </a:hlinkClick>
              </a:rPr>
              <a:t>Accesso</a:t>
            </a:r>
            <a:endParaRPr sz="1800">
              <a:solidFill>
                <a:srgbClr val="FFFFFF"/>
              </a:solidFill>
            </a:endParaRPr>
          </a:p>
          <a:p>
            <a:pPr indent="-342900" lvl="0" marL="457200" rtl="0" algn="l">
              <a:spcBef>
                <a:spcPts val="0"/>
              </a:spcBef>
              <a:spcAft>
                <a:spcPts val="0"/>
              </a:spcAft>
              <a:buClr>
                <a:srgbClr val="FFFFFF"/>
              </a:buClr>
              <a:buSzPts val="1800"/>
              <a:buChar char="➢"/>
            </a:pPr>
            <a:r>
              <a:rPr lang="it" sz="1800" u="sng">
                <a:solidFill>
                  <a:srgbClr val="FFFFFF"/>
                </a:solidFill>
                <a:hlinkClick action="ppaction://hlinksldjump" r:id="rId5">
                  <a:extLst>
                    <a:ext uri="{A12FA001-AC4F-418D-AE19-62706E023703}">
                      <ahyp:hlinkClr val="tx"/>
                    </a:ext>
                  </a:extLst>
                </a:hlinkClick>
              </a:rPr>
              <a:t>Gestione profilo</a:t>
            </a:r>
            <a:endParaRPr sz="1800">
              <a:solidFill>
                <a:srgbClr val="FFFFFF"/>
              </a:solidFill>
            </a:endParaRPr>
          </a:p>
          <a:p>
            <a:pPr indent="-342900" lvl="0" marL="457200" rtl="0" algn="l">
              <a:spcBef>
                <a:spcPts val="0"/>
              </a:spcBef>
              <a:spcAft>
                <a:spcPts val="0"/>
              </a:spcAft>
              <a:buClr>
                <a:srgbClr val="FFFFFF"/>
              </a:buClr>
              <a:buSzPts val="1800"/>
              <a:buChar char="➢"/>
            </a:pPr>
            <a:r>
              <a:rPr lang="it" sz="1800" u="sng">
                <a:solidFill>
                  <a:srgbClr val="FFFFFF"/>
                </a:solidFill>
                <a:hlinkClick action="ppaction://hlinksldjump" r:id="rId6">
                  <a:extLst>
                    <a:ext uri="{A12FA001-AC4F-418D-AE19-62706E023703}">
                      <ahyp:hlinkClr val="tx"/>
                    </a:ext>
                  </a:extLst>
                </a:hlinkClick>
              </a:rPr>
              <a:t>Ricerca di partner</a:t>
            </a:r>
            <a:endParaRPr sz="1800">
              <a:solidFill>
                <a:srgbClr val="FFFFFF"/>
              </a:solidFill>
            </a:endParaRPr>
          </a:p>
          <a:p>
            <a:pPr indent="-342900" lvl="0" marL="457200" rtl="0" algn="l">
              <a:spcBef>
                <a:spcPts val="0"/>
              </a:spcBef>
              <a:spcAft>
                <a:spcPts val="0"/>
              </a:spcAft>
              <a:buClr>
                <a:srgbClr val="FFFFFF"/>
              </a:buClr>
              <a:buSzPts val="1800"/>
              <a:buChar char="➢"/>
            </a:pPr>
            <a:r>
              <a:rPr lang="it" sz="1800" u="sng">
                <a:solidFill>
                  <a:srgbClr val="FFFFFF"/>
                </a:solidFill>
                <a:hlinkClick action="ppaction://hlinksldjump" r:id="rId7">
                  <a:extLst>
                    <a:ext uri="{A12FA001-AC4F-418D-AE19-62706E023703}">
                      <ahyp:hlinkClr val="tx"/>
                    </a:ext>
                  </a:extLst>
                </a:hlinkClick>
              </a:rPr>
              <a:t>Contatti con potenziali partner</a:t>
            </a:r>
            <a:endParaRPr sz="1800">
              <a:solidFill>
                <a:srgbClr val="FFFFFF"/>
              </a:solidFill>
            </a:endParaRPr>
          </a:p>
          <a:p>
            <a:pPr indent="-342900" lvl="0" marL="457200" rtl="0" algn="l">
              <a:spcBef>
                <a:spcPts val="0"/>
              </a:spcBef>
              <a:spcAft>
                <a:spcPts val="0"/>
              </a:spcAft>
              <a:buClr>
                <a:srgbClr val="FFFFFF"/>
              </a:buClr>
              <a:buSzPts val="1800"/>
              <a:buChar char="➢"/>
            </a:pPr>
            <a:r>
              <a:rPr lang="it" sz="1800" u="sng">
                <a:solidFill>
                  <a:srgbClr val="FFFFFF"/>
                </a:solidFill>
                <a:hlinkClick action="ppaction://hlinksldjump" r:id="rId8">
                  <a:extLst>
                    <a:ext uri="{A12FA001-AC4F-418D-AE19-62706E023703}">
                      <ahyp:hlinkClr val="tx"/>
                    </a:ext>
                  </a:extLst>
                </a:hlinkClick>
              </a:rPr>
              <a:t>Creazione di nuovi progetti</a:t>
            </a:r>
            <a:endParaRPr sz="1800">
              <a:solidFill>
                <a:srgbClr val="FFFFFF"/>
              </a:solidFill>
            </a:endParaRPr>
          </a:p>
          <a:p>
            <a:pPr indent="-342900" lvl="0" marL="457200" rtl="0" algn="l">
              <a:spcBef>
                <a:spcPts val="0"/>
              </a:spcBef>
              <a:spcAft>
                <a:spcPts val="0"/>
              </a:spcAft>
              <a:buClr>
                <a:srgbClr val="FFFFFF"/>
              </a:buClr>
              <a:buSzPts val="1800"/>
              <a:buChar char="➢"/>
            </a:pPr>
            <a:r>
              <a:rPr lang="it" sz="1800" u="sng">
                <a:solidFill>
                  <a:srgbClr val="FFFFFF"/>
                </a:solidFill>
                <a:hlinkClick action="ppaction://hlinksldjump" r:id="rId9">
                  <a:extLst>
                    <a:ext uri="{A12FA001-AC4F-418D-AE19-62706E023703}">
                      <ahyp:hlinkClr val="tx"/>
                    </a:ext>
                  </a:extLst>
                </a:hlinkClick>
              </a:rPr>
              <a:t>Verifica dello stato del progetto</a:t>
            </a:r>
            <a:endParaRPr sz="1800">
              <a:solidFill>
                <a:srgbClr val="FFFFFF"/>
              </a:solidFill>
            </a:endParaRPr>
          </a:p>
          <a:p>
            <a:pPr indent="-342900" lvl="0" marL="457200" rtl="0" algn="l">
              <a:spcBef>
                <a:spcPts val="0"/>
              </a:spcBef>
              <a:spcAft>
                <a:spcPts val="0"/>
              </a:spcAft>
              <a:buClr>
                <a:srgbClr val="FFFFFF"/>
              </a:buClr>
              <a:buSzPts val="1800"/>
              <a:buChar char="➢"/>
            </a:pPr>
            <a:r>
              <a:rPr lang="it" sz="1800" u="sng">
                <a:solidFill>
                  <a:srgbClr val="FFFFFF"/>
                </a:solidFill>
                <a:hlinkClick action="ppaction://hlinksldjump" r:id="rId10">
                  <a:extLst>
                    <a:ext uri="{A12FA001-AC4F-418D-AE19-62706E023703}">
                      <ahyp:hlinkClr val="tx"/>
                    </a:ext>
                  </a:extLst>
                </a:hlinkClick>
              </a:rPr>
              <a:t>Gestione di progetti</a:t>
            </a:r>
            <a:endParaRPr sz="1800">
              <a:solidFill>
                <a:srgbClr val="FFFFFF"/>
              </a:solidFill>
            </a:endParaRPr>
          </a:p>
          <a:p>
            <a:pPr indent="-342900" lvl="1" marL="914400" rtl="0" algn="l">
              <a:spcBef>
                <a:spcPts val="0"/>
              </a:spcBef>
              <a:spcAft>
                <a:spcPts val="0"/>
              </a:spcAft>
              <a:buClr>
                <a:srgbClr val="FFFFFF"/>
              </a:buClr>
              <a:buSzPts val="1800"/>
              <a:buChar char="○"/>
            </a:pPr>
            <a:r>
              <a:rPr lang="it" sz="1800" u="sng">
                <a:solidFill>
                  <a:srgbClr val="FFFFFF"/>
                </a:solidFill>
                <a:hlinkClick action="ppaction://hlinksldjump" r:id="rId11">
                  <a:extLst>
                    <a:ext uri="{A12FA001-AC4F-418D-AE19-62706E023703}">
                      <ahyp:hlinkClr val="tx"/>
                    </a:ext>
                  </a:extLst>
                </a:hlinkClick>
              </a:rPr>
              <a:t>Accesso a My TwinSpaces</a:t>
            </a:r>
            <a:endParaRPr sz="1800">
              <a:solidFill>
                <a:srgbClr val="FFFFFF"/>
              </a:solidFill>
            </a:endParaRPr>
          </a:p>
          <a:p>
            <a:pPr indent="-342900" lvl="1" marL="914400" rtl="0" algn="l">
              <a:spcBef>
                <a:spcPts val="0"/>
              </a:spcBef>
              <a:spcAft>
                <a:spcPts val="0"/>
              </a:spcAft>
              <a:buClr>
                <a:srgbClr val="FFFFFF"/>
              </a:buClr>
              <a:buSzPts val="1800"/>
              <a:buChar char="○"/>
            </a:pPr>
            <a:r>
              <a:rPr lang="it" sz="1800" u="sng">
                <a:solidFill>
                  <a:srgbClr val="FFFFFF"/>
                </a:solidFill>
                <a:hlinkClick action="ppaction://hlinksldjump" r:id="rId12">
                  <a:extLst>
                    <a:ext uri="{A12FA001-AC4F-418D-AE19-62706E023703}">
                      <ahyp:hlinkClr val="tx"/>
                    </a:ext>
                  </a:extLst>
                </a:hlinkClick>
              </a:rPr>
              <a:t>Home</a:t>
            </a:r>
            <a:endParaRPr sz="1800">
              <a:solidFill>
                <a:srgbClr val="FFFFFF"/>
              </a:solidFill>
            </a:endParaRPr>
          </a:p>
          <a:p>
            <a:pPr indent="-342900" lvl="1" marL="914400" rtl="0" algn="l">
              <a:spcBef>
                <a:spcPts val="0"/>
              </a:spcBef>
              <a:spcAft>
                <a:spcPts val="0"/>
              </a:spcAft>
              <a:buClr>
                <a:srgbClr val="FFFFFF"/>
              </a:buClr>
              <a:buSzPts val="1800"/>
              <a:buChar char="○"/>
            </a:pPr>
            <a:r>
              <a:rPr lang="it" sz="1800" u="sng">
                <a:solidFill>
                  <a:srgbClr val="FFFFFF"/>
                </a:solidFill>
                <a:hlinkClick action="ppaction://hlinksldjump" r:id="rId13">
                  <a:extLst>
                    <a:ext uri="{A12FA001-AC4F-418D-AE19-62706E023703}">
                      <ahyp:hlinkClr val="tx"/>
                    </a:ext>
                  </a:extLst>
                </a:hlinkClick>
              </a:rPr>
              <a:t>Pages</a:t>
            </a:r>
            <a:endParaRPr sz="1800">
              <a:solidFill>
                <a:srgbClr val="FFFFFF"/>
              </a:solidFill>
            </a:endParaRPr>
          </a:p>
          <a:p>
            <a:pPr indent="-342900" lvl="1" marL="914400" rtl="0" algn="l">
              <a:spcBef>
                <a:spcPts val="0"/>
              </a:spcBef>
              <a:spcAft>
                <a:spcPts val="0"/>
              </a:spcAft>
              <a:buClr>
                <a:srgbClr val="FFFFFF"/>
              </a:buClr>
              <a:buSzPts val="1800"/>
              <a:buChar char="○"/>
            </a:pPr>
            <a:r>
              <a:rPr lang="it" sz="1800" u="sng">
                <a:solidFill>
                  <a:srgbClr val="FFFFFF"/>
                </a:solidFill>
                <a:hlinkClick action="ppaction://hlinksldjump" r:id="rId14">
                  <a:extLst>
                    <a:ext uri="{A12FA001-AC4F-418D-AE19-62706E023703}">
                      <ahyp:hlinkClr val="tx"/>
                    </a:ext>
                  </a:extLst>
                </a:hlinkClick>
              </a:rPr>
              <a:t>Materials</a:t>
            </a:r>
            <a:endParaRPr sz="1800">
              <a:solidFill>
                <a:srgbClr val="FFFFFF"/>
              </a:solidFill>
            </a:endParaRPr>
          </a:p>
          <a:p>
            <a:pPr indent="-342900" lvl="1" marL="914400" rtl="0" algn="l">
              <a:spcBef>
                <a:spcPts val="0"/>
              </a:spcBef>
              <a:spcAft>
                <a:spcPts val="0"/>
              </a:spcAft>
              <a:buClr>
                <a:srgbClr val="FFFFFF"/>
              </a:buClr>
              <a:buSzPts val="1800"/>
              <a:buChar char="○"/>
            </a:pPr>
            <a:r>
              <a:rPr lang="it" sz="1800" u="sng">
                <a:solidFill>
                  <a:srgbClr val="FFFFFF"/>
                </a:solidFill>
                <a:hlinkClick action="ppaction://hlinksldjump" r:id="rId15">
                  <a:extLst>
                    <a:ext uri="{A12FA001-AC4F-418D-AE19-62706E023703}">
                      <ahyp:hlinkClr val="tx"/>
                    </a:ext>
                  </a:extLst>
                </a:hlinkClick>
              </a:rPr>
              <a:t>Forum</a:t>
            </a:r>
            <a:endParaRPr sz="1800">
              <a:solidFill>
                <a:srgbClr val="FFFFFF"/>
              </a:solidFill>
            </a:endParaRPr>
          </a:p>
          <a:p>
            <a:pPr indent="-342900" lvl="1" marL="914400" rtl="0" algn="l">
              <a:spcBef>
                <a:spcPts val="0"/>
              </a:spcBef>
              <a:spcAft>
                <a:spcPts val="0"/>
              </a:spcAft>
              <a:buClr>
                <a:srgbClr val="FFFFFF"/>
              </a:buClr>
              <a:buSzPts val="1800"/>
              <a:buChar char="○"/>
            </a:pPr>
            <a:r>
              <a:rPr lang="it" sz="1800" u="sng">
                <a:solidFill>
                  <a:srgbClr val="FFFFFF"/>
                </a:solidFill>
                <a:hlinkClick action="ppaction://hlinksldjump" r:id="rId16">
                  <a:extLst>
                    <a:ext uri="{A12FA001-AC4F-418D-AE19-62706E023703}">
                      <ahyp:hlinkClr val="tx"/>
                    </a:ext>
                  </a:extLst>
                </a:hlinkClick>
              </a:rPr>
              <a:t>Online meetings</a:t>
            </a:r>
            <a:endParaRPr sz="1800">
              <a:solidFill>
                <a:srgbClr val="FFFFFF"/>
              </a:solidFill>
            </a:endParaRPr>
          </a:p>
          <a:p>
            <a:pPr indent="-342900" lvl="1" marL="914400" rtl="0" algn="l">
              <a:spcBef>
                <a:spcPts val="0"/>
              </a:spcBef>
              <a:spcAft>
                <a:spcPts val="0"/>
              </a:spcAft>
              <a:buClr>
                <a:srgbClr val="FFFFFF"/>
              </a:buClr>
              <a:buSzPts val="1800"/>
              <a:buChar char="○"/>
            </a:pPr>
            <a:r>
              <a:rPr lang="it" sz="1800" u="sng">
                <a:solidFill>
                  <a:srgbClr val="FFFFFF"/>
                </a:solidFill>
                <a:hlinkClick action="ppaction://hlinksldjump" r:id="rId17">
                  <a:extLst>
                    <a:ext uri="{A12FA001-AC4F-418D-AE19-62706E023703}">
                      <ahyp:hlinkClr val="tx"/>
                    </a:ext>
                  </a:extLst>
                </a:hlinkClick>
              </a:rPr>
              <a:t>Members</a:t>
            </a:r>
            <a:endParaRPr sz="1800">
              <a:solidFill>
                <a:srgbClr val="FFFFFF"/>
              </a:solidFill>
            </a:endParaRPr>
          </a:p>
          <a:p>
            <a:pPr indent="-342900" lvl="1" marL="914400" rtl="0" algn="l">
              <a:spcBef>
                <a:spcPts val="0"/>
              </a:spcBef>
              <a:spcAft>
                <a:spcPts val="0"/>
              </a:spcAft>
              <a:buClr>
                <a:srgbClr val="FFFFFF"/>
              </a:buClr>
              <a:buSzPts val="1800"/>
              <a:buChar char="○"/>
            </a:pPr>
            <a:r>
              <a:rPr lang="it" sz="1800" u="sng">
                <a:solidFill>
                  <a:srgbClr val="FFFFFF"/>
                </a:solidFill>
                <a:hlinkClick action="ppaction://hlinksldjump" r:id="rId18">
                  <a:extLst>
                    <a:ext uri="{A12FA001-AC4F-418D-AE19-62706E023703}">
                      <ahyp:hlinkClr val="tx"/>
                    </a:ext>
                  </a:extLst>
                </a:hlinkClick>
              </a:rPr>
              <a:t>Support</a:t>
            </a:r>
            <a:endParaRPr sz="18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72" name="Shape 72"/>
        <p:cNvGrpSpPr/>
        <p:nvPr/>
      </p:nvGrpSpPr>
      <p:grpSpPr>
        <a:xfrm>
          <a:off x="0" y="0"/>
          <a:ext cx="0" cy="0"/>
          <a:chOff x="0" y="0"/>
          <a:chExt cx="0" cy="0"/>
        </a:xfrm>
      </p:grpSpPr>
      <p:sp>
        <p:nvSpPr>
          <p:cNvPr id="73" name="Google Shape;73;p16"/>
          <p:cNvSpPr txBox="1"/>
          <p:nvPr>
            <p:ph idx="1" type="body"/>
          </p:nvPr>
        </p:nvSpPr>
        <p:spPr>
          <a:xfrm>
            <a:off x="311700" y="1891675"/>
            <a:ext cx="3999900" cy="1938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it" sz="1800">
                <a:solidFill>
                  <a:schemeClr val="lt1"/>
                </a:solidFill>
              </a:rPr>
              <a:t>Per registrarsi alla piattaforma* occorre creare un EU Account. </a:t>
            </a:r>
            <a:endParaRPr sz="1800">
              <a:solidFill>
                <a:schemeClr val="lt1"/>
              </a:solidFill>
            </a:endParaRPr>
          </a:p>
          <a:p>
            <a:pPr indent="0" lvl="0" marL="0" rtl="0" algn="l">
              <a:lnSpc>
                <a:spcPct val="100000"/>
              </a:lnSpc>
              <a:spcBef>
                <a:spcPts val="0"/>
              </a:spcBef>
              <a:spcAft>
                <a:spcPts val="0"/>
              </a:spcAft>
              <a:buNone/>
            </a:pPr>
            <a:r>
              <a:rPr lang="it" sz="1800">
                <a:solidFill>
                  <a:schemeClr val="lt1"/>
                </a:solidFill>
              </a:rPr>
              <a:t>La procedura è del tutto simile a quella da seguire per effettuare la registrazione a qualsiasi altro sito.</a:t>
            </a:r>
            <a:endParaRPr b="1">
              <a:solidFill>
                <a:srgbClr val="FFFFFF"/>
              </a:solidFill>
            </a:endParaRPr>
          </a:p>
        </p:txBody>
      </p:sp>
      <p:pic>
        <p:nvPicPr>
          <p:cNvPr id="74" name="Google Shape;74;p16" title="Screenshot 2025-12-25 095330.png"/>
          <p:cNvPicPr preferRelativeResize="0"/>
          <p:nvPr/>
        </p:nvPicPr>
        <p:blipFill rotWithShape="1">
          <a:blip r:embed="rId3">
            <a:alphaModFix/>
          </a:blip>
          <a:srcRect b="2525" l="-1890" r="1890" t="0"/>
          <a:stretch/>
        </p:blipFill>
        <p:spPr>
          <a:xfrm>
            <a:off x="4091025" y="1698400"/>
            <a:ext cx="5052976" cy="2487300"/>
          </a:xfrm>
          <a:prstGeom prst="rect">
            <a:avLst/>
          </a:prstGeom>
          <a:noFill/>
          <a:ln>
            <a:noFill/>
          </a:ln>
        </p:spPr>
      </p:pic>
      <p:sp>
        <p:nvSpPr>
          <p:cNvPr id="75" name="Google Shape;75;p16"/>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39285"/>
              <a:buFont typeface="Arial"/>
              <a:buNone/>
            </a:pPr>
            <a:r>
              <a:rPr b="1" lang="it">
                <a:solidFill>
                  <a:schemeClr val="lt1"/>
                </a:solidFill>
              </a:rPr>
              <a:t>Registrazione</a:t>
            </a:r>
            <a:endParaRPr/>
          </a:p>
        </p:txBody>
      </p:sp>
      <p:sp>
        <p:nvSpPr>
          <p:cNvPr id="76" name="Google Shape;76;p16"/>
          <p:cNvSpPr txBox="1"/>
          <p:nvPr/>
        </p:nvSpPr>
        <p:spPr>
          <a:xfrm>
            <a:off x="1984350" y="4185700"/>
            <a:ext cx="51753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it" sz="1800" u="sng">
                <a:solidFill>
                  <a:srgbClr val="FFFFFF"/>
                </a:solidFill>
                <a:hlinkClick r:id="rId4">
                  <a:extLst>
                    <a:ext uri="{A12FA001-AC4F-418D-AE19-62706E023703}">
                      <ahyp:hlinkClr val="tx"/>
                    </a:ext>
                  </a:extLst>
                </a:hlinkClick>
              </a:rPr>
              <a:t>*https://school-education.ec.europa.eu/en</a:t>
            </a:r>
            <a:endParaRPr sz="1800">
              <a:solidFill>
                <a:srgbClr val="FFFFFF"/>
              </a:solidFill>
            </a:endParaRPr>
          </a:p>
        </p:txBody>
      </p:sp>
      <p:pic>
        <p:nvPicPr>
          <p:cNvPr id="77" name="Google Shape;77;p16" title="Screenshot 2025-12-26 193807.png">
            <a:hlinkClick action="ppaction://hlinksldjump" r:id="rId5"/>
          </p:cNvPr>
          <p:cNvPicPr preferRelativeResize="0"/>
          <p:nvPr/>
        </p:nvPicPr>
        <p:blipFill>
          <a:blip r:embed="rId6">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81" name="Shape 81"/>
        <p:cNvGrpSpPr/>
        <p:nvPr/>
      </p:nvGrpSpPr>
      <p:grpSpPr>
        <a:xfrm>
          <a:off x="0" y="0"/>
          <a:ext cx="0" cy="0"/>
          <a:chOff x="0" y="0"/>
          <a:chExt cx="0" cy="0"/>
        </a:xfrm>
      </p:grpSpPr>
      <p:sp>
        <p:nvSpPr>
          <p:cNvPr id="82" name="Google Shape;82;p17"/>
          <p:cNvSpPr txBox="1"/>
          <p:nvPr>
            <p:ph idx="1" type="subTitle"/>
          </p:nvPr>
        </p:nvSpPr>
        <p:spPr>
          <a:xfrm>
            <a:off x="311700" y="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it">
                <a:solidFill>
                  <a:srgbClr val="FFFFFF"/>
                </a:solidFill>
              </a:rPr>
              <a:t>Accesso</a:t>
            </a:r>
            <a:endParaRPr b="1">
              <a:solidFill>
                <a:srgbClr val="FFFFFF"/>
              </a:solidFill>
            </a:endParaRPr>
          </a:p>
        </p:txBody>
      </p:sp>
      <p:sp>
        <p:nvSpPr>
          <p:cNvPr id="83" name="Google Shape;83;p17"/>
          <p:cNvSpPr txBox="1"/>
          <p:nvPr/>
        </p:nvSpPr>
        <p:spPr>
          <a:xfrm>
            <a:off x="410975" y="1825713"/>
            <a:ext cx="3846900" cy="227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1800">
                <a:solidFill>
                  <a:srgbClr val="FFFFFF"/>
                </a:solidFill>
              </a:rPr>
              <a:t>Una volta effettuata la registrazione, è possibile accedere procedendo al Log In. </a:t>
            </a:r>
            <a:endParaRPr sz="1800">
              <a:solidFill>
                <a:srgbClr val="FFFFFF"/>
              </a:solidFill>
            </a:endParaRPr>
          </a:p>
          <a:p>
            <a:pPr indent="0" lvl="0" marL="0" rtl="0" algn="l">
              <a:spcBef>
                <a:spcPts val="0"/>
              </a:spcBef>
              <a:spcAft>
                <a:spcPts val="0"/>
              </a:spcAft>
              <a:buNone/>
            </a:pPr>
            <a:r>
              <a:rPr lang="it" sz="1800">
                <a:solidFill>
                  <a:srgbClr val="FFFFFF"/>
                </a:solidFill>
              </a:rPr>
              <a:t>Si richiede l’inserimento dell’email e della password forniti in fase di registrazione oppure di optare per altre modalità di autenticazione.</a:t>
            </a:r>
            <a:endParaRPr sz="1100">
              <a:solidFill>
                <a:schemeClr val="dk1"/>
              </a:solidFill>
            </a:endParaRPr>
          </a:p>
          <a:p>
            <a:pPr indent="0" lvl="0" marL="0" rtl="0" algn="l">
              <a:spcBef>
                <a:spcPts val="0"/>
              </a:spcBef>
              <a:spcAft>
                <a:spcPts val="0"/>
              </a:spcAft>
              <a:buNone/>
            </a:pPr>
            <a:r>
              <a:t/>
            </a:r>
            <a:endParaRPr sz="1800">
              <a:solidFill>
                <a:srgbClr val="FFFFFF"/>
              </a:solidFill>
            </a:endParaRPr>
          </a:p>
          <a:p>
            <a:pPr indent="0" lvl="0" marL="0" rtl="0" algn="l">
              <a:spcBef>
                <a:spcPts val="0"/>
              </a:spcBef>
              <a:spcAft>
                <a:spcPts val="0"/>
              </a:spcAft>
              <a:buNone/>
            </a:pPr>
            <a:r>
              <a:t/>
            </a:r>
            <a:endParaRPr sz="1800">
              <a:solidFill>
                <a:srgbClr val="FFFFFF"/>
              </a:solidFill>
            </a:endParaRPr>
          </a:p>
        </p:txBody>
      </p:sp>
      <p:pic>
        <p:nvPicPr>
          <p:cNvPr id="84" name="Google Shape;84;p17" title="Screenshot 2025-12-25 101400.png"/>
          <p:cNvPicPr preferRelativeResize="0"/>
          <p:nvPr/>
        </p:nvPicPr>
        <p:blipFill rotWithShape="1">
          <a:blip r:embed="rId3">
            <a:alphaModFix/>
          </a:blip>
          <a:srcRect b="21154" l="9942" r="0" t="0"/>
          <a:stretch/>
        </p:blipFill>
        <p:spPr>
          <a:xfrm>
            <a:off x="4492625" y="1825688"/>
            <a:ext cx="4499824" cy="2272226"/>
          </a:xfrm>
          <a:prstGeom prst="rect">
            <a:avLst/>
          </a:prstGeom>
          <a:noFill/>
          <a:ln>
            <a:noFill/>
          </a:ln>
        </p:spPr>
      </p:pic>
      <p:pic>
        <p:nvPicPr>
          <p:cNvPr id="85" name="Google Shape;85;p17" title="Screenshot 2025-12-26 193807.png">
            <a:hlinkClick action="ppaction://hlinksldjump" r:id="rId4"/>
          </p:cNvPr>
          <p:cNvPicPr preferRelativeResize="0"/>
          <p:nvPr/>
        </p:nvPicPr>
        <p:blipFill>
          <a:blip r:embed="rId5">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89" name="Shape 89"/>
        <p:cNvGrpSpPr/>
        <p:nvPr/>
      </p:nvGrpSpPr>
      <p:grpSpPr>
        <a:xfrm>
          <a:off x="0" y="0"/>
          <a:ext cx="0" cy="0"/>
          <a:chOff x="0" y="0"/>
          <a:chExt cx="0" cy="0"/>
        </a:xfrm>
      </p:grpSpPr>
      <p:sp>
        <p:nvSpPr>
          <p:cNvPr id="90" name="Google Shape;90;p18"/>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Gestione profilo</a:t>
            </a:r>
            <a:endParaRPr/>
          </a:p>
        </p:txBody>
      </p:sp>
      <p:sp>
        <p:nvSpPr>
          <p:cNvPr id="91" name="Google Shape;91;p18"/>
          <p:cNvSpPr txBox="1"/>
          <p:nvPr>
            <p:ph idx="1" type="body"/>
          </p:nvPr>
        </p:nvSpPr>
        <p:spPr>
          <a:xfrm>
            <a:off x="164050" y="1355800"/>
            <a:ext cx="3721800" cy="3172500"/>
          </a:xfrm>
          <a:prstGeom prst="rect">
            <a:avLst/>
          </a:prstGeom>
        </p:spPr>
        <p:txBody>
          <a:bodyPr anchorCtr="0" anchor="t" bIns="91425" lIns="91425" spcFirstLastPara="1" rIns="91425" wrap="square" tIns="91425">
            <a:normAutofit lnSpcReduction="20000"/>
          </a:bodyPr>
          <a:lstStyle/>
          <a:p>
            <a:pPr indent="0" lvl="0" marL="0" rtl="0" algn="just">
              <a:lnSpc>
                <a:spcPct val="100000"/>
              </a:lnSpc>
              <a:spcBef>
                <a:spcPts val="0"/>
              </a:spcBef>
              <a:spcAft>
                <a:spcPts val="0"/>
              </a:spcAft>
              <a:buNone/>
            </a:pPr>
            <a:r>
              <a:rPr lang="it" sz="1800">
                <a:solidFill>
                  <a:schemeClr val="lt1"/>
                </a:solidFill>
              </a:rPr>
              <a:t>La prima volta che si accede alla piattaforma, è opportuno gestire il proprio profilo tramite il pulsante “Edit profile” (nel menu a tendina in alto a destra), inserendo una serie di informazioni che potrebbero facilitare il contatto con potenziali partner. </a:t>
            </a:r>
            <a:endParaRPr sz="1800">
              <a:solidFill>
                <a:schemeClr val="lt1"/>
              </a:solidFill>
            </a:endParaRPr>
          </a:p>
          <a:p>
            <a:pPr indent="0" lvl="0" marL="0" rtl="0" algn="just">
              <a:lnSpc>
                <a:spcPct val="100000"/>
              </a:lnSpc>
              <a:spcBef>
                <a:spcPts val="0"/>
              </a:spcBef>
              <a:spcAft>
                <a:spcPts val="0"/>
              </a:spcAft>
              <a:buNone/>
            </a:pPr>
            <a:r>
              <a:rPr lang="it" sz="1800">
                <a:solidFill>
                  <a:schemeClr val="lt1"/>
                </a:solidFill>
              </a:rPr>
              <a:t>Si può anche associare il proprio profilo all’organizzazione di appartenenza (IC di Capiago Intimiano) cliccando sul bottone “Add Organization”.</a:t>
            </a:r>
            <a:endParaRPr sz="1800">
              <a:solidFill>
                <a:schemeClr val="lt1"/>
              </a:solidFill>
            </a:endParaRPr>
          </a:p>
        </p:txBody>
      </p:sp>
      <p:pic>
        <p:nvPicPr>
          <p:cNvPr id="92" name="Google Shape;92;p18" title="Screenshot 2025-12-26 110418.png"/>
          <p:cNvPicPr preferRelativeResize="0"/>
          <p:nvPr/>
        </p:nvPicPr>
        <p:blipFill>
          <a:blip r:embed="rId3">
            <a:alphaModFix/>
          </a:blip>
          <a:stretch>
            <a:fillRect/>
          </a:stretch>
        </p:blipFill>
        <p:spPr>
          <a:xfrm>
            <a:off x="4022625" y="1056550"/>
            <a:ext cx="4953351" cy="3770996"/>
          </a:xfrm>
          <a:prstGeom prst="rect">
            <a:avLst/>
          </a:prstGeom>
          <a:noFill/>
          <a:ln>
            <a:noFill/>
          </a:ln>
        </p:spPr>
      </p:pic>
      <p:pic>
        <p:nvPicPr>
          <p:cNvPr id="93" name="Google Shape;93;p18" title="Screenshot 2025-12-26 193807.png">
            <a:hlinkClick action="ppaction://hlinksldjump" r:id="rId4"/>
          </p:cNvPr>
          <p:cNvPicPr preferRelativeResize="0"/>
          <p:nvPr/>
        </p:nvPicPr>
        <p:blipFill>
          <a:blip r:embed="rId5">
            <a:alphaModFix/>
          </a:blip>
          <a:stretch>
            <a:fillRect/>
          </a:stretch>
        </p:blipFill>
        <p:spPr>
          <a:xfrm>
            <a:off x="6398325" y="4686300"/>
            <a:ext cx="1228725" cy="457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97" name="Shape 97"/>
        <p:cNvGrpSpPr/>
        <p:nvPr/>
      </p:nvGrpSpPr>
      <p:grpSpPr>
        <a:xfrm>
          <a:off x="0" y="0"/>
          <a:ext cx="0" cy="0"/>
          <a:chOff x="0" y="0"/>
          <a:chExt cx="0" cy="0"/>
        </a:xfrm>
      </p:grpSpPr>
      <p:pic>
        <p:nvPicPr>
          <p:cNvPr id="98" name="Google Shape;98;p19" title="Screenshot 2025-12-25 095330.png"/>
          <p:cNvPicPr preferRelativeResize="0"/>
          <p:nvPr/>
        </p:nvPicPr>
        <p:blipFill rotWithShape="1">
          <a:blip r:embed="rId3">
            <a:alphaModFix/>
          </a:blip>
          <a:srcRect b="2525" l="-1890" r="1890" t="0"/>
          <a:stretch/>
        </p:blipFill>
        <p:spPr>
          <a:xfrm>
            <a:off x="4091025" y="1698400"/>
            <a:ext cx="5052976" cy="2487300"/>
          </a:xfrm>
          <a:prstGeom prst="rect">
            <a:avLst/>
          </a:prstGeom>
          <a:noFill/>
          <a:ln>
            <a:noFill/>
          </a:ln>
        </p:spPr>
      </p:pic>
      <p:sp>
        <p:nvSpPr>
          <p:cNvPr id="99" name="Google Shape;99;p19"/>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Ricerca di partner 1/2</a:t>
            </a:r>
            <a:endParaRPr/>
          </a:p>
        </p:txBody>
      </p:sp>
      <p:sp>
        <p:nvSpPr>
          <p:cNvPr id="100" name="Google Shape;100;p19"/>
          <p:cNvSpPr txBox="1"/>
          <p:nvPr>
            <p:ph idx="1" type="body"/>
          </p:nvPr>
        </p:nvSpPr>
        <p:spPr>
          <a:xfrm>
            <a:off x="0" y="1034650"/>
            <a:ext cx="2952900" cy="3814800"/>
          </a:xfrm>
          <a:prstGeom prst="rect">
            <a:avLst/>
          </a:prstGeom>
        </p:spPr>
        <p:txBody>
          <a:bodyPr anchorCtr="0" anchor="t" bIns="91425" lIns="91425" spcFirstLastPara="1" rIns="91425" wrap="square" tIns="91425">
            <a:normAutofit/>
          </a:bodyPr>
          <a:lstStyle/>
          <a:p>
            <a:pPr indent="0" lvl="0" marL="0" rtl="0" algn="just">
              <a:lnSpc>
                <a:spcPct val="100000"/>
              </a:lnSpc>
              <a:spcBef>
                <a:spcPts val="0"/>
              </a:spcBef>
              <a:spcAft>
                <a:spcPts val="0"/>
              </a:spcAft>
              <a:buNone/>
            </a:pPr>
            <a:r>
              <a:rPr lang="it" sz="1800">
                <a:solidFill>
                  <a:schemeClr val="lt1"/>
                </a:solidFill>
              </a:rPr>
              <a:t>Una volta completata la configurazione del proprio profilo, è già possibile ricercare partner cliccando su “Partner search” nel menu a tendina della scheda “Connect”.</a:t>
            </a:r>
            <a:endParaRPr sz="1800">
              <a:solidFill>
                <a:schemeClr val="lt1"/>
              </a:solidFill>
            </a:endParaRPr>
          </a:p>
          <a:p>
            <a:pPr indent="0" lvl="0" marL="0" rtl="0" algn="just">
              <a:lnSpc>
                <a:spcPct val="100000"/>
              </a:lnSpc>
              <a:spcBef>
                <a:spcPts val="0"/>
              </a:spcBef>
              <a:spcAft>
                <a:spcPts val="0"/>
              </a:spcAft>
              <a:buNone/>
            </a:pPr>
            <a:r>
              <a:rPr lang="it" sz="1800">
                <a:solidFill>
                  <a:schemeClr val="lt1"/>
                </a:solidFill>
              </a:rPr>
              <a:t>In alternativa si può procedere ad una ricerca tramite il nome del partner (“People”) o quello della scuola (“Schools and organizations”)</a:t>
            </a:r>
            <a:endParaRPr sz="1800">
              <a:solidFill>
                <a:schemeClr val="lt1"/>
              </a:solidFill>
            </a:endParaRPr>
          </a:p>
        </p:txBody>
      </p:sp>
      <p:pic>
        <p:nvPicPr>
          <p:cNvPr id="101" name="Google Shape;101;p19" title="Screenshot 2025-12-25 221553.png"/>
          <p:cNvPicPr preferRelativeResize="0"/>
          <p:nvPr/>
        </p:nvPicPr>
        <p:blipFill>
          <a:blip r:embed="rId4">
            <a:alphaModFix/>
          </a:blip>
          <a:stretch>
            <a:fillRect/>
          </a:stretch>
        </p:blipFill>
        <p:spPr>
          <a:xfrm>
            <a:off x="3116950" y="849399"/>
            <a:ext cx="6027049" cy="4185301"/>
          </a:xfrm>
          <a:prstGeom prst="rect">
            <a:avLst/>
          </a:prstGeom>
          <a:noFill/>
          <a:ln>
            <a:noFill/>
          </a:ln>
        </p:spPr>
      </p:pic>
      <p:pic>
        <p:nvPicPr>
          <p:cNvPr id="102" name="Google Shape;102;p19" title="Screenshot 2025-12-26 193807.png">
            <a:hlinkClick action="ppaction://hlinksldjump" r:id="rId5"/>
          </p:cNvPr>
          <p:cNvPicPr preferRelativeResize="0"/>
          <p:nvPr/>
        </p:nvPicPr>
        <p:blipFill>
          <a:blip r:embed="rId6">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06" name="Shape 106"/>
        <p:cNvGrpSpPr/>
        <p:nvPr/>
      </p:nvGrpSpPr>
      <p:grpSpPr>
        <a:xfrm>
          <a:off x="0" y="0"/>
          <a:ext cx="0" cy="0"/>
          <a:chOff x="0" y="0"/>
          <a:chExt cx="0" cy="0"/>
        </a:xfrm>
      </p:grpSpPr>
      <p:sp>
        <p:nvSpPr>
          <p:cNvPr id="107" name="Google Shape;107;p20"/>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Ricerca di partner 2/2</a:t>
            </a:r>
            <a:endParaRPr/>
          </a:p>
        </p:txBody>
      </p:sp>
      <p:sp>
        <p:nvSpPr>
          <p:cNvPr id="108" name="Google Shape;108;p20"/>
          <p:cNvSpPr txBox="1"/>
          <p:nvPr>
            <p:ph idx="1" type="body"/>
          </p:nvPr>
        </p:nvSpPr>
        <p:spPr>
          <a:xfrm>
            <a:off x="0" y="1034650"/>
            <a:ext cx="4572000" cy="3814800"/>
          </a:xfrm>
          <a:prstGeom prst="rect">
            <a:avLst/>
          </a:prstGeom>
        </p:spPr>
        <p:txBody>
          <a:bodyPr anchorCtr="0" anchor="t" bIns="91425" lIns="91425" spcFirstLastPara="1" rIns="91425" wrap="square" tIns="91425">
            <a:normAutofit/>
          </a:bodyPr>
          <a:lstStyle/>
          <a:p>
            <a:pPr indent="0" lvl="0" marL="0" rtl="0" algn="just">
              <a:lnSpc>
                <a:spcPct val="100000"/>
              </a:lnSpc>
              <a:spcBef>
                <a:spcPts val="0"/>
              </a:spcBef>
              <a:spcAft>
                <a:spcPts val="0"/>
              </a:spcAft>
              <a:buNone/>
            </a:pPr>
            <a:r>
              <a:rPr lang="it" sz="1800">
                <a:solidFill>
                  <a:schemeClr val="lt1"/>
                </a:solidFill>
              </a:rPr>
              <a:t>La ricerca di partner può avvenire in due modi distinti: </a:t>
            </a:r>
            <a:endParaRPr sz="1800">
              <a:solidFill>
                <a:schemeClr val="lt1"/>
              </a:solidFill>
            </a:endParaRPr>
          </a:p>
          <a:p>
            <a:pPr indent="-342900" lvl="0" marL="457200" rtl="0" algn="just">
              <a:lnSpc>
                <a:spcPct val="100000"/>
              </a:lnSpc>
              <a:spcBef>
                <a:spcPts val="0"/>
              </a:spcBef>
              <a:spcAft>
                <a:spcPts val="0"/>
              </a:spcAft>
              <a:buClr>
                <a:schemeClr val="lt1"/>
              </a:buClr>
              <a:buSzPts val="1800"/>
              <a:buChar char="●"/>
            </a:pPr>
            <a:r>
              <a:rPr lang="it" sz="1800">
                <a:solidFill>
                  <a:schemeClr val="lt1"/>
                </a:solidFill>
              </a:rPr>
              <a:t>compilando il form “Filter by” e consultando i risultati (“Results”) ovvero</a:t>
            </a:r>
            <a:endParaRPr sz="1800">
              <a:solidFill>
                <a:schemeClr val="lt1"/>
              </a:solidFill>
            </a:endParaRPr>
          </a:p>
          <a:p>
            <a:pPr indent="-342900" lvl="0" marL="457200" rtl="0" algn="just">
              <a:lnSpc>
                <a:spcPct val="100000"/>
              </a:lnSpc>
              <a:spcBef>
                <a:spcPts val="0"/>
              </a:spcBef>
              <a:spcAft>
                <a:spcPts val="0"/>
              </a:spcAft>
              <a:buClr>
                <a:schemeClr val="lt1"/>
              </a:buClr>
              <a:buSzPts val="1800"/>
              <a:buChar char="●"/>
            </a:pPr>
            <a:r>
              <a:rPr lang="it" sz="1800">
                <a:solidFill>
                  <a:schemeClr val="lt1"/>
                </a:solidFill>
              </a:rPr>
              <a:t>aggiungendo un post tramite il bottone “Add posting”.</a:t>
            </a:r>
            <a:endParaRPr sz="1800">
              <a:solidFill>
                <a:schemeClr val="lt1"/>
              </a:solidFill>
            </a:endParaRPr>
          </a:p>
          <a:p>
            <a:pPr indent="0" lvl="0" marL="0" rtl="0" algn="just">
              <a:lnSpc>
                <a:spcPct val="100000"/>
              </a:lnSpc>
              <a:spcBef>
                <a:spcPts val="0"/>
              </a:spcBef>
              <a:spcAft>
                <a:spcPts val="0"/>
              </a:spcAft>
              <a:buNone/>
            </a:pPr>
            <a:r>
              <a:rPr lang="it" sz="1800">
                <a:solidFill>
                  <a:schemeClr val="lt1"/>
                </a:solidFill>
              </a:rPr>
              <a:t>Nel primo caso si possono lasciare dei post relativi ad iniziative che riteniamo interessanti, ma che sono proposte da altri.</a:t>
            </a:r>
            <a:endParaRPr sz="1800">
              <a:solidFill>
                <a:schemeClr val="lt1"/>
              </a:solidFill>
            </a:endParaRPr>
          </a:p>
          <a:p>
            <a:pPr indent="0" lvl="0" marL="0" rtl="0" algn="just">
              <a:lnSpc>
                <a:spcPct val="100000"/>
              </a:lnSpc>
              <a:spcBef>
                <a:spcPts val="0"/>
              </a:spcBef>
              <a:spcAft>
                <a:spcPts val="0"/>
              </a:spcAft>
              <a:buNone/>
            </a:pPr>
            <a:r>
              <a:rPr lang="it" sz="1800">
                <a:solidFill>
                  <a:schemeClr val="lt1"/>
                </a:solidFill>
              </a:rPr>
              <a:t>Nel secondo, invece, si propone un progetto per cercare co-fondatori o semplicemente partecipanti</a:t>
            </a:r>
            <a:endParaRPr sz="1800">
              <a:solidFill>
                <a:schemeClr val="lt1"/>
              </a:solidFill>
            </a:endParaRPr>
          </a:p>
        </p:txBody>
      </p:sp>
      <p:pic>
        <p:nvPicPr>
          <p:cNvPr id="109" name="Google Shape;109;p20" title="Screenshot 2025-12-25 222730.png"/>
          <p:cNvPicPr preferRelativeResize="0"/>
          <p:nvPr/>
        </p:nvPicPr>
        <p:blipFill rotWithShape="1">
          <a:blip r:embed="rId3">
            <a:alphaModFix/>
          </a:blip>
          <a:srcRect b="8333" l="0" r="0" t="0"/>
          <a:stretch/>
        </p:blipFill>
        <p:spPr>
          <a:xfrm>
            <a:off x="4917475" y="844025"/>
            <a:ext cx="3269499" cy="4196050"/>
          </a:xfrm>
          <a:prstGeom prst="rect">
            <a:avLst/>
          </a:prstGeom>
          <a:noFill/>
          <a:ln>
            <a:noFill/>
          </a:ln>
        </p:spPr>
      </p:pic>
      <p:pic>
        <p:nvPicPr>
          <p:cNvPr id="110" name="Google Shape;110;p20" title="Screenshot 2025-12-26 193807.png">
            <a:hlinkClick action="ppaction://hlinksldjump" r:id="rId4"/>
          </p:cNvPr>
          <p:cNvPicPr preferRelativeResize="0"/>
          <p:nvPr/>
        </p:nvPicPr>
        <p:blipFill>
          <a:blip r:embed="rId5">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14" name="Shape 114"/>
        <p:cNvGrpSpPr/>
        <p:nvPr/>
      </p:nvGrpSpPr>
      <p:grpSpPr>
        <a:xfrm>
          <a:off x="0" y="0"/>
          <a:ext cx="0" cy="0"/>
          <a:chOff x="0" y="0"/>
          <a:chExt cx="0" cy="0"/>
        </a:xfrm>
      </p:grpSpPr>
      <p:sp>
        <p:nvSpPr>
          <p:cNvPr id="115" name="Google Shape;115;p21"/>
          <p:cNvSpPr txBox="1"/>
          <p:nvPr>
            <p:ph idx="1" type="body"/>
          </p:nvPr>
        </p:nvSpPr>
        <p:spPr>
          <a:xfrm>
            <a:off x="368975" y="978000"/>
            <a:ext cx="4394400" cy="3670800"/>
          </a:xfrm>
          <a:prstGeom prst="rect">
            <a:avLst/>
          </a:prstGeom>
        </p:spPr>
        <p:txBody>
          <a:bodyPr anchorCtr="0" anchor="t" bIns="91425" lIns="91425" spcFirstLastPara="1" rIns="91425" wrap="square" tIns="91425">
            <a:normAutofit lnSpcReduction="10000"/>
          </a:bodyPr>
          <a:lstStyle/>
          <a:p>
            <a:pPr indent="0" lvl="0" marL="0" rtl="0" algn="just">
              <a:lnSpc>
                <a:spcPct val="100000"/>
              </a:lnSpc>
              <a:spcBef>
                <a:spcPts val="0"/>
              </a:spcBef>
              <a:spcAft>
                <a:spcPts val="0"/>
              </a:spcAft>
              <a:buNone/>
            </a:pPr>
            <a:r>
              <a:rPr lang="it" sz="1800">
                <a:solidFill>
                  <a:schemeClr val="lt1"/>
                </a:solidFill>
              </a:rPr>
              <a:t>Per fondare un progetto servono un fondatore e un co-fondatore.</a:t>
            </a:r>
            <a:endParaRPr sz="1800">
              <a:solidFill>
                <a:schemeClr val="lt1"/>
              </a:solidFill>
            </a:endParaRPr>
          </a:p>
          <a:p>
            <a:pPr indent="0" lvl="0" marL="0" rtl="0" algn="just">
              <a:lnSpc>
                <a:spcPct val="100000"/>
              </a:lnSpc>
              <a:spcBef>
                <a:spcPts val="0"/>
              </a:spcBef>
              <a:spcAft>
                <a:spcPts val="0"/>
              </a:spcAft>
              <a:buNone/>
            </a:pPr>
            <a:r>
              <a:rPr lang="it" sz="1800">
                <a:solidFill>
                  <a:schemeClr val="lt1"/>
                </a:solidFill>
              </a:rPr>
              <a:t>In alternativa, è possibile partecipare ad un progetto se si è aggiunti dal fondatore o dal cofondatore.</a:t>
            </a:r>
            <a:endParaRPr sz="1800">
              <a:solidFill>
                <a:schemeClr val="lt1"/>
              </a:solidFill>
            </a:endParaRPr>
          </a:p>
          <a:p>
            <a:pPr indent="0" lvl="0" marL="0" rtl="0" algn="just">
              <a:lnSpc>
                <a:spcPct val="100000"/>
              </a:lnSpc>
              <a:spcBef>
                <a:spcPts val="0"/>
              </a:spcBef>
              <a:spcAft>
                <a:spcPts val="0"/>
              </a:spcAft>
              <a:buNone/>
            </a:pPr>
            <a:r>
              <a:rPr lang="it" sz="1800">
                <a:solidFill>
                  <a:schemeClr val="lt1"/>
                </a:solidFill>
              </a:rPr>
              <a:t>In ogni caso, per definire i dettagli con il partner, si può usufruire del servizio Mail (“Send a message”).</a:t>
            </a:r>
            <a:endParaRPr sz="1800">
              <a:solidFill>
                <a:schemeClr val="lt1"/>
              </a:solidFill>
            </a:endParaRPr>
          </a:p>
          <a:p>
            <a:pPr indent="0" lvl="0" marL="0" rtl="0" algn="just">
              <a:lnSpc>
                <a:spcPct val="100000"/>
              </a:lnSpc>
              <a:spcBef>
                <a:spcPts val="0"/>
              </a:spcBef>
              <a:spcAft>
                <a:spcPts val="0"/>
              </a:spcAft>
              <a:buNone/>
            </a:pPr>
            <a:r>
              <a:rPr lang="it" sz="1800">
                <a:solidFill>
                  <a:schemeClr val="lt1"/>
                </a:solidFill>
              </a:rPr>
              <a:t>Il bottone “Add as contact” serve proprio per aggiungere l’utente selezionato ai propri contatti previa sua autorizzazione. </a:t>
            </a:r>
            <a:endParaRPr sz="1800">
              <a:solidFill>
                <a:schemeClr val="lt1"/>
              </a:solidFill>
            </a:endParaRPr>
          </a:p>
          <a:p>
            <a:pPr indent="0" lvl="0" marL="0" rtl="0" algn="just">
              <a:lnSpc>
                <a:spcPct val="100000"/>
              </a:lnSpc>
              <a:spcBef>
                <a:spcPts val="0"/>
              </a:spcBef>
              <a:spcAft>
                <a:spcPts val="0"/>
              </a:spcAft>
              <a:buNone/>
            </a:pPr>
            <a:r>
              <a:rPr lang="it" sz="1800">
                <a:solidFill>
                  <a:schemeClr val="lt1"/>
                </a:solidFill>
              </a:rPr>
              <a:t>Un’altra opzione è quella di accedere al menù a discesa “More option” e selezionare “Send a message”.</a:t>
            </a:r>
            <a:endParaRPr sz="1800">
              <a:solidFill>
                <a:schemeClr val="lt1"/>
              </a:solidFill>
            </a:endParaRPr>
          </a:p>
        </p:txBody>
      </p:sp>
      <p:sp>
        <p:nvSpPr>
          <p:cNvPr id="116" name="Google Shape;116;p21"/>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Contatti con potenziali partner</a:t>
            </a:r>
            <a:endParaRPr/>
          </a:p>
        </p:txBody>
      </p:sp>
      <p:pic>
        <p:nvPicPr>
          <p:cNvPr id="117" name="Google Shape;117;p21" title="Screenshot 2025-12-25 224800.png"/>
          <p:cNvPicPr preferRelativeResize="0"/>
          <p:nvPr/>
        </p:nvPicPr>
        <p:blipFill rotWithShape="1">
          <a:blip r:embed="rId3">
            <a:alphaModFix/>
          </a:blip>
          <a:srcRect b="0" l="14420" r="0" t="10547"/>
          <a:stretch/>
        </p:blipFill>
        <p:spPr>
          <a:xfrm>
            <a:off x="5137987" y="1699500"/>
            <a:ext cx="3472926" cy="2227801"/>
          </a:xfrm>
          <a:prstGeom prst="rect">
            <a:avLst/>
          </a:prstGeom>
          <a:noFill/>
          <a:ln>
            <a:noFill/>
          </a:ln>
        </p:spPr>
      </p:pic>
      <p:pic>
        <p:nvPicPr>
          <p:cNvPr id="118" name="Google Shape;118;p21" title="Screenshot 2025-12-26 193807.png">
            <a:hlinkClick action="ppaction://hlinksldjump" r:id="rId4"/>
          </p:cNvPr>
          <p:cNvPicPr preferRelativeResize="0"/>
          <p:nvPr/>
        </p:nvPicPr>
        <p:blipFill>
          <a:blip r:embed="rId5">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22" name="Shape 122"/>
        <p:cNvGrpSpPr/>
        <p:nvPr/>
      </p:nvGrpSpPr>
      <p:grpSpPr>
        <a:xfrm>
          <a:off x="0" y="0"/>
          <a:ext cx="0" cy="0"/>
          <a:chOff x="0" y="0"/>
          <a:chExt cx="0" cy="0"/>
        </a:xfrm>
      </p:grpSpPr>
      <p:sp>
        <p:nvSpPr>
          <p:cNvPr id="123" name="Google Shape;123;p22"/>
          <p:cNvSpPr txBox="1"/>
          <p:nvPr>
            <p:ph idx="1" type="body"/>
          </p:nvPr>
        </p:nvSpPr>
        <p:spPr>
          <a:xfrm>
            <a:off x="311700" y="919475"/>
            <a:ext cx="4267200" cy="3937800"/>
          </a:xfrm>
          <a:prstGeom prst="rect">
            <a:avLst/>
          </a:prstGeom>
        </p:spPr>
        <p:txBody>
          <a:bodyPr anchorCtr="0" anchor="t" bIns="91425" lIns="91425" spcFirstLastPara="1" rIns="91425" wrap="square" tIns="91425">
            <a:normAutofit lnSpcReduction="10000"/>
          </a:bodyPr>
          <a:lstStyle/>
          <a:p>
            <a:pPr indent="0" lvl="0" marL="0" rtl="0" algn="just">
              <a:lnSpc>
                <a:spcPct val="100000"/>
              </a:lnSpc>
              <a:spcBef>
                <a:spcPts val="0"/>
              </a:spcBef>
              <a:spcAft>
                <a:spcPts val="0"/>
              </a:spcAft>
              <a:buNone/>
            </a:pPr>
            <a:r>
              <a:rPr lang="it" sz="1800">
                <a:solidFill>
                  <a:schemeClr val="lt1"/>
                </a:solidFill>
              </a:rPr>
              <a:t>Per creare nuovi progetti occorre accedere alla pagina “Projects” nel menu a tendina della scheda “eTwinning”, cliccare sul bottone “Create Projects” e inserire tutti i dati del progetto.</a:t>
            </a:r>
            <a:endParaRPr sz="1800">
              <a:solidFill>
                <a:schemeClr val="lt1"/>
              </a:solidFill>
            </a:endParaRPr>
          </a:p>
          <a:p>
            <a:pPr indent="0" lvl="0" marL="0" rtl="0" algn="just">
              <a:lnSpc>
                <a:spcPct val="100000"/>
              </a:lnSpc>
              <a:spcBef>
                <a:spcPts val="0"/>
              </a:spcBef>
              <a:spcAft>
                <a:spcPts val="0"/>
              </a:spcAft>
              <a:buClr>
                <a:schemeClr val="dk1"/>
              </a:buClr>
              <a:buSzPts val="1100"/>
              <a:buFont typeface="Arial"/>
              <a:buNone/>
            </a:pPr>
            <a:r>
              <a:rPr lang="it" sz="1800">
                <a:solidFill>
                  <a:schemeClr val="lt1"/>
                </a:solidFill>
              </a:rPr>
              <a:t>Finita la procedura</a:t>
            </a:r>
            <a:r>
              <a:rPr lang="it" sz="1800">
                <a:solidFill>
                  <a:schemeClr val="lt1"/>
                </a:solidFill>
              </a:rPr>
              <a:t>, il progetto non è immediatamente attivo.</a:t>
            </a:r>
            <a:endParaRPr sz="1800">
              <a:solidFill>
                <a:schemeClr val="lt1"/>
              </a:solidFill>
            </a:endParaRPr>
          </a:p>
          <a:p>
            <a:pPr indent="0" lvl="0" marL="0" rtl="0" algn="just">
              <a:lnSpc>
                <a:spcPct val="100000"/>
              </a:lnSpc>
              <a:spcBef>
                <a:spcPts val="0"/>
              </a:spcBef>
              <a:spcAft>
                <a:spcPts val="0"/>
              </a:spcAft>
              <a:buClr>
                <a:schemeClr val="dk1"/>
              </a:buClr>
              <a:buSzPts val="1100"/>
              <a:buFont typeface="Arial"/>
              <a:buNone/>
            </a:pPr>
            <a:r>
              <a:rPr lang="it" sz="1800">
                <a:solidFill>
                  <a:schemeClr val="lt1"/>
                </a:solidFill>
              </a:rPr>
              <a:t>Perché lo diventi, occorre l’autorizzazione della NSO (National Support Organization).</a:t>
            </a:r>
            <a:endParaRPr sz="1800">
              <a:solidFill>
                <a:schemeClr val="lt1"/>
              </a:solidFill>
            </a:endParaRPr>
          </a:p>
          <a:p>
            <a:pPr indent="0" lvl="0" marL="0" rtl="0" algn="just">
              <a:lnSpc>
                <a:spcPct val="100000"/>
              </a:lnSpc>
              <a:spcBef>
                <a:spcPts val="0"/>
              </a:spcBef>
              <a:spcAft>
                <a:spcPts val="0"/>
              </a:spcAft>
              <a:buClr>
                <a:schemeClr val="dk1"/>
              </a:buClr>
              <a:buSzPts val="1100"/>
              <a:buFont typeface="Arial"/>
              <a:buNone/>
            </a:pPr>
            <a:r>
              <a:rPr lang="it" sz="1800">
                <a:solidFill>
                  <a:schemeClr val="lt1"/>
                </a:solidFill>
              </a:rPr>
              <a:t>La NSO italiana è INDIRE.</a:t>
            </a:r>
            <a:endParaRPr sz="1800">
              <a:solidFill>
                <a:schemeClr val="lt1"/>
              </a:solidFill>
            </a:endParaRPr>
          </a:p>
          <a:p>
            <a:pPr indent="0" lvl="0" marL="0" rtl="0" algn="just">
              <a:lnSpc>
                <a:spcPct val="100000"/>
              </a:lnSpc>
              <a:spcBef>
                <a:spcPts val="0"/>
              </a:spcBef>
              <a:spcAft>
                <a:spcPts val="0"/>
              </a:spcAft>
              <a:buNone/>
            </a:pPr>
            <a:r>
              <a:rPr lang="it" sz="1800">
                <a:solidFill>
                  <a:schemeClr val="lt1"/>
                </a:solidFill>
              </a:rPr>
              <a:t>Di solito sono necessari alcuni giorni affiché vengano effettuate le dovute verifiche.</a:t>
            </a:r>
            <a:endParaRPr sz="1800">
              <a:solidFill>
                <a:schemeClr val="lt1"/>
              </a:solidFill>
            </a:endParaRPr>
          </a:p>
        </p:txBody>
      </p:sp>
      <p:sp>
        <p:nvSpPr>
          <p:cNvPr id="124" name="Google Shape;124;p22"/>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Creazione di nuovi progetti</a:t>
            </a:r>
            <a:endParaRPr/>
          </a:p>
        </p:txBody>
      </p:sp>
      <p:pic>
        <p:nvPicPr>
          <p:cNvPr id="125" name="Google Shape;125;p22" title="Screenshot 2025-12-26 112029.png"/>
          <p:cNvPicPr preferRelativeResize="0"/>
          <p:nvPr/>
        </p:nvPicPr>
        <p:blipFill>
          <a:blip r:embed="rId3">
            <a:alphaModFix/>
          </a:blip>
          <a:stretch>
            <a:fillRect/>
          </a:stretch>
        </p:blipFill>
        <p:spPr>
          <a:xfrm>
            <a:off x="4731300" y="1086550"/>
            <a:ext cx="4260301" cy="1938819"/>
          </a:xfrm>
          <a:prstGeom prst="rect">
            <a:avLst/>
          </a:prstGeom>
          <a:noFill/>
          <a:ln>
            <a:noFill/>
          </a:ln>
        </p:spPr>
      </p:pic>
      <p:pic>
        <p:nvPicPr>
          <p:cNvPr id="126" name="Google Shape;126;p22" title="Screenshot 2025-12-26 112047.png"/>
          <p:cNvPicPr preferRelativeResize="0"/>
          <p:nvPr/>
        </p:nvPicPr>
        <p:blipFill rotWithShape="1">
          <a:blip r:embed="rId4">
            <a:alphaModFix/>
          </a:blip>
          <a:srcRect b="46237" l="0" r="0" t="0"/>
          <a:stretch/>
        </p:blipFill>
        <p:spPr>
          <a:xfrm>
            <a:off x="5398775" y="3411697"/>
            <a:ext cx="2925350" cy="1100676"/>
          </a:xfrm>
          <a:prstGeom prst="rect">
            <a:avLst/>
          </a:prstGeom>
          <a:noFill/>
          <a:ln>
            <a:noFill/>
          </a:ln>
        </p:spPr>
      </p:pic>
      <p:pic>
        <p:nvPicPr>
          <p:cNvPr id="127" name="Google Shape;127;p22" title="Screenshot 2025-12-26 193807.png">
            <a:hlinkClick action="ppaction://hlinksldjump" r:id="rId5"/>
          </p:cNvPr>
          <p:cNvPicPr preferRelativeResize="0"/>
          <p:nvPr/>
        </p:nvPicPr>
        <p:blipFill>
          <a:blip r:embed="rId6">
            <a:alphaModFix/>
          </a:blip>
          <a:stretch>
            <a:fillRect/>
          </a:stretch>
        </p:blipFill>
        <p:spPr>
          <a:xfrm>
            <a:off x="7915275" y="4703939"/>
            <a:ext cx="1228725" cy="457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31" name="Shape 131"/>
        <p:cNvGrpSpPr/>
        <p:nvPr/>
      </p:nvGrpSpPr>
      <p:grpSpPr>
        <a:xfrm>
          <a:off x="0" y="0"/>
          <a:ext cx="0" cy="0"/>
          <a:chOff x="0" y="0"/>
          <a:chExt cx="0" cy="0"/>
        </a:xfrm>
      </p:grpSpPr>
      <p:sp>
        <p:nvSpPr>
          <p:cNvPr id="132" name="Google Shape;132;p23"/>
          <p:cNvSpPr txBox="1"/>
          <p:nvPr>
            <p:ph idx="1" type="body"/>
          </p:nvPr>
        </p:nvSpPr>
        <p:spPr>
          <a:xfrm>
            <a:off x="83550" y="2003763"/>
            <a:ext cx="4267200" cy="1644000"/>
          </a:xfrm>
          <a:prstGeom prst="rect">
            <a:avLst/>
          </a:prstGeom>
        </p:spPr>
        <p:txBody>
          <a:bodyPr anchorCtr="0" anchor="t" bIns="91425" lIns="91425" spcFirstLastPara="1" rIns="91425" wrap="square" tIns="91425">
            <a:normAutofit/>
          </a:bodyPr>
          <a:lstStyle/>
          <a:p>
            <a:pPr indent="0" lvl="0" marL="0" rtl="0" algn="just">
              <a:lnSpc>
                <a:spcPct val="100000"/>
              </a:lnSpc>
              <a:spcBef>
                <a:spcPts val="0"/>
              </a:spcBef>
              <a:spcAft>
                <a:spcPts val="0"/>
              </a:spcAft>
              <a:buNone/>
            </a:pPr>
            <a:r>
              <a:rPr lang="it" sz="1800">
                <a:solidFill>
                  <a:schemeClr val="lt1"/>
                </a:solidFill>
              </a:rPr>
              <a:t>In qualsiasi momento si può verificare lo stato del progetto (“Active”, “Pending” o “Closed”), entrando nel menu a tendina “eTwinning”, opzione “My eTwinning”, scheda “My Projects”</a:t>
            </a:r>
            <a:endParaRPr sz="1800">
              <a:solidFill>
                <a:schemeClr val="lt1"/>
              </a:solidFill>
            </a:endParaRPr>
          </a:p>
        </p:txBody>
      </p:sp>
      <p:sp>
        <p:nvSpPr>
          <p:cNvPr id="133" name="Google Shape;133;p23"/>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Verifica dello stato del progetto</a:t>
            </a:r>
            <a:endParaRPr/>
          </a:p>
        </p:txBody>
      </p:sp>
      <p:pic>
        <p:nvPicPr>
          <p:cNvPr id="134" name="Google Shape;134;p23" title="Screenshot 2025-12-25 225807.png"/>
          <p:cNvPicPr preferRelativeResize="0"/>
          <p:nvPr/>
        </p:nvPicPr>
        <p:blipFill>
          <a:blip r:embed="rId3">
            <a:alphaModFix/>
          </a:blip>
          <a:stretch>
            <a:fillRect/>
          </a:stretch>
        </p:blipFill>
        <p:spPr>
          <a:xfrm>
            <a:off x="4350750" y="1410625"/>
            <a:ext cx="4572002" cy="2830287"/>
          </a:xfrm>
          <a:prstGeom prst="rect">
            <a:avLst/>
          </a:prstGeom>
          <a:noFill/>
          <a:ln>
            <a:noFill/>
          </a:ln>
        </p:spPr>
      </p:pic>
      <p:pic>
        <p:nvPicPr>
          <p:cNvPr id="135" name="Google Shape;135;p23" title="Screenshot 2025-12-26 193807.png">
            <a:hlinkClick action="ppaction://hlinksldjump" r:id="rId4"/>
          </p:cNvPr>
          <p:cNvPicPr preferRelativeResize="0"/>
          <p:nvPr/>
        </p:nvPicPr>
        <p:blipFill>
          <a:blip r:embed="rId5">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39" name="Shape 139"/>
        <p:cNvGrpSpPr/>
        <p:nvPr/>
      </p:nvGrpSpPr>
      <p:grpSpPr>
        <a:xfrm>
          <a:off x="0" y="0"/>
          <a:ext cx="0" cy="0"/>
          <a:chOff x="0" y="0"/>
          <a:chExt cx="0" cy="0"/>
        </a:xfrm>
      </p:grpSpPr>
      <p:sp>
        <p:nvSpPr>
          <p:cNvPr id="140" name="Google Shape;140;p24"/>
          <p:cNvSpPr txBox="1"/>
          <p:nvPr>
            <p:ph idx="1" type="body"/>
          </p:nvPr>
        </p:nvSpPr>
        <p:spPr>
          <a:xfrm>
            <a:off x="66850" y="1574250"/>
            <a:ext cx="4267200" cy="1995000"/>
          </a:xfrm>
          <a:prstGeom prst="rect">
            <a:avLst/>
          </a:prstGeom>
        </p:spPr>
        <p:txBody>
          <a:bodyPr anchorCtr="0" anchor="t" bIns="91425" lIns="91425" spcFirstLastPara="1" rIns="91425" wrap="square" tIns="91425">
            <a:normAutofit/>
          </a:bodyPr>
          <a:lstStyle/>
          <a:p>
            <a:pPr indent="0" lvl="0" marL="0" rtl="0" algn="just">
              <a:lnSpc>
                <a:spcPct val="100000"/>
              </a:lnSpc>
              <a:spcBef>
                <a:spcPts val="0"/>
              </a:spcBef>
              <a:spcAft>
                <a:spcPts val="0"/>
              </a:spcAft>
              <a:buNone/>
            </a:pPr>
            <a:r>
              <a:rPr lang="it" sz="1800">
                <a:solidFill>
                  <a:schemeClr val="lt1"/>
                </a:solidFill>
              </a:rPr>
              <a:t>Quando il progetto è attivo, è possibile gestirlo, accedendo all’area “My TwinSpaces” dal menu in alto a destra e selezionando il progetto stesso (in generale potrebbero essere presenti più progetti attivi in contemporanea).</a:t>
            </a:r>
            <a:endParaRPr sz="1800">
              <a:solidFill>
                <a:schemeClr val="lt1"/>
              </a:solidFill>
            </a:endParaRPr>
          </a:p>
        </p:txBody>
      </p:sp>
      <p:sp>
        <p:nvSpPr>
          <p:cNvPr id="141" name="Google Shape;141;p24"/>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Gestione di progetti - Accesso a My TwinSpaces 1/2</a:t>
            </a:r>
            <a:endParaRPr/>
          </a:p>
        </p:txBody>
      </p:sp>
      <p:pic>
        <p:nvPicPr>
          <p:cNvPr id="142" name="Google Shape;142;p24" title="Screenshot 2025-12-26 113105.png"/>
          <p:cNvPicPr preferRelativeResize="0"/>
          <p:nvPr/>
        </p:nvPicPr>
        <p:blipFill>
          <a:blip r:embed="rId3">
            <a:alphaModFix/>
          </a:blip>
          <a:stretch>
            <a:fillRect/>
          </a:stretch>
        </p:blipFill>
        <p:spPr>
          <a:xfrm>
            <a:off x="4419600" y="1027700"/>
            <a:ext cx="4571999" cy="3088104"/>
          </a:xfrm>
          <a:prstGeom prst="rect">
            <a:avLst/>
          </a:prstGeom>
          <a:noFill/>
          <a:ln>
            <a:noFill/>
          </a:ln>
        </p:spPr>
      </p:pic>
      <p:pic>
        <p:nvPicPr>
          <p:cNvPr id="143" name="Google Shape;143;p24" title="Screenshot 2025-12-26 193807.png">
            <a:hlinkClick action="ppaction://hlinksldjump" r:id="rId4"/>
          </p:cNvPr>
          <p:cNvPicPr preferRelativeResize="0"/>
          <p:nvPr/>
        </p:nvPicPr>
        <p:blipFill>
          <a:blip r:embed="rId5">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47" name="Shape 147"/>
        <p:cNvGrpSpPr/>
        <p:nvPr/>
      </p:nvGrpSpPr>
      <p:grpSpPr>
        <a:xfrm>
          <a:off x="0" y="0"/>
          <a:ext cx="0" cy="0"/>
          <a:chOff x="0" y="0"/>
          <a:chExt cx="0" cy="0"/>
        </a:xfrm>
      </p:grpSpPr>
      <p:sp>
        <p:nvSpPr>
          <p:cNvPr id="148" name="Google Shape;148;p25"/>
          <p:cNvSpPr txBox="1"/>
          <p:nvPr>
            <p:ph idx="1" type="body"/>
          </p:nvPr>
        </p:nvSpPr>
        <p:spPr>
          <a:xfrm>
            <a:off x="0" y="1574250"/>
            <a:ext cx="4267200" cy="1995000"/>
          </a:xfrm>
          <a:prstGeom prst="rect">
            <a:avLst/>
          </a:prstGeom>
        </p:spPr>
        <p:txBody>
          <a:bodyPr anchorCtr="0" anchor="t" bIns="91425" lIns="91425" spcFirstLastPara="1" rIns="91425" wrap="square" tIns="91425">
            <a:normAutofit lnSpcReduction="10000"/>
          </a:bodyPr>
          <a:lstStyle/>
          <a:p>
            <a:pPr indent="0" lvl="0" marL="0" rtl="0" algn="just">
              <a:lnSpc>
                <a:spcPct val="100000"/>
              </a:lnSpc>
              <a:spcBef>
                <a:spcPts val="0"/>
              </a:spcBef>
              <a:spcAft>
                <a:spcPts val="0"/>
              </a:spcAft>
              <a:buNone/>
            </a:pPr>
            <a:r>
              <a:rPr lang="it" sz="1800">
                <a:solidFill>
                  <a:schemeClr val="lt1"/>
                </a:solidFill>
              </a:rPr>
              <a:t>In alternativa, aprire il menu a tendina della scheda eTwinning, cliccare su “My eTwinning”, selezionare la scheda My Projects”, cliccare sul progetto che si intende gestire e selezionare “Go to TwinSpace” dal menu “Projects options” (3 puntini)</a:t>
            </a:r>
            <a:endParaRPr sz="1800">
              <a:solidFill>
                <a:schemeClr val="lt1"/>
              </a:solidFill>
            </a:endParaRPr>
          </a:p>
        </p:txBody>
      </p:sp>
      <p:sp>
        <p:nvSpPr>
          <p:cNvPr id="149" name="Google Shape;149;p25"/>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Gestione di progetti - Accesso a My TwinSpaces 2/2</a:t>
            </a:r>
            <a:endParaRPr/>
          </a:p>
        </p:txBody>
      </p:sp>
      <p:pic>
        <p:nvPicPr>
          <p:cNvPr id="150" name="Google Shape;150;p25" title="Screenshot 2025-12-26 113612.png"/>
          <p:cNvPicPr preferRelativeResize="0"/>
          <p:nvPr/>
        </p:nvPicPr>
        <p:blipFill rotWithShape="1">
          <a:blip r:embed="rId3">
            <a:alphaModFix/>
          </a:blip>
          <a:srcRect b="30594" l="0" r="0" t="0"/>
          <a:stretch/>
        </p:blipFill>
        <p:spPr>
          <a:xfrm>
            <a:off x="4486450" y="852625"/>
            <a:ext cx="4505151" cy="2116274"/>
          </a:xfrm>
          <a:prstGeom prst="rect">
            <a:avLst/>
          </a:prstGeom>
          <a:noFill/>
          <a:ln>
            <a:noFill/>
          </a:ln>
        </p:spPr>
      </p:pic>
      <p:pic>
        <p:nvPicPr>
          <p:cNvPr id="151" name="Google Shape;151;p25" title="Screenshot 2025-12-26 113822.png"/>
          <p:cNvPicPr preferRelativeResize="0"/>
          <p:nvPr/>
        </p:nvPicPr>
        <p:blipFill>
          <a:blip r:embed="rId4">
            <a:alphaModFix/>
          </a:blip>
          <a:stretch>
            <a:fillRect/>
          </a:stretch>
        </p:blipFill>
        <p:spPr>
          <a:xfrm>
            <a:off x="5217750" y="3121299"/>
            <a:ext cx="3042561" cy="1869801"/>
          </a:xfrm>
          <a:prstGeom prst="rect">
            <a:avLst/>
          </a:prstGeom>
          <a:noFill/>
          <a:ln>
            <a:noFill/>
          </a:ln>
        </p:spPr>
      </p:pic>
      <p:pic>
        <p:nvPicPr>
          <p:cNvPr id="152" name="Google Shape;152;p25" title="Screenshot 2025-12-26 193807.png">
            <a:hlinkClick action="ppaction://hlinksldjump" r:id="rId5"/>
          </p:cNvPr>
          <p:cNvPicPr preferRelativeResize="0"/>
          <p:nvPr/>
        </p:nvPicPr>
        <p:blipFill>
          <a:blip r:embed="rId6">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56" name="Shape 156"/>
        <p:cNvGrpSpPr/>
        <p:nvPr/>
      </p:nvGrpSpPr>
      <p:grpSpPr>
        <a:xfrm>
          <a:off x="0" y="0"/>
          <a:ext cx="0" cy="0"/>
          <a:chOff x="0" y="0"/>
          <a:chExt cx="0" cy="0"/>
        </a:xfrm>
      </p:grpSpPr>
      <p:sp>
        <p:nvSpPr>
          <p:cNvPr id="157" name="Google Shape;157;p26"/>
          <p:cNvSpPr txBox="1"/>
          <p:nvPr>
            <p:ph idx="1" type="body"/>
          </p:nvPr>
        </p:nvSpPr>
        <p:spPr>
          <a:xfrm>
            <a:off x="38175" y="1440613"/>
            <a:ext cx="4267200" cy="2962500"/>
          </a:xfrm>
          <a:prstGeom prst="rect">
            <a:avLst/>
          </a:prstGeom>
        </p:spPr>
        <p:txBody>
          <a:bodyPr anchorCtr="0" anchor="t" bIns="91425" lIns="91425" spcFirstLastPara="1" rIns="91425" wrap="square" tIns="91425">
            <a:normAutofit/>
          </a:bodyPr>
          <a:lstStyle/>
          <a:p>
            <a:pPr indent="0" lvl="0" marL="0" rtl="0" algn="just">
              <a:lnSpc>
                <a:spcPct val="100000"/>
              </a:lnSpc>
              <a:spcBef>
                <a:spcPts val="0"/>
              </a:spcBef>
              <a:spcAft>
                <a:spcPts val="0"/>
              </a:spcAft>
              <a:buNone/>
            </a:pPr>
            <a:r>
              <a:rPr lang="it" sz="1800">
                <a:solidFill>
                  <a:schemeClr val="lt1"/>
                </a:solidFill>
              </a:rPr>
              <a:t>Nella Home del “TwinSpace” è possibile modificare il titolo e l’immagine di copertina, accedendo al menu a tendina “TwinSpace options” opzione “Edit”.</a:t>
            </a:r>
            <a:endParaRPr sz="1800">
              <a:solidFill>
                <a:schemeClr val="lt1"/>
              </a:solidFill>
            </a:endParaRPr>
          </a:p>
          <a:p>
            <a:pPr indent="0" lvl="0" marL="0" rtl="0" algn="just">
              <a:lnSpc>
                <a:spcPct val="100000"/>
              </a:lnSpc>
              <a:spcBef>
                <a:spcPts val="0"/>
              </a:spcBef>
              <a:spcAft>
                <a:spcPts val="0"/>
              </a:spcAft>
              <a:buNone/>
            </a:pPr>
            <a:r>
              <a:rPr lang="it" sz="1800">
                <a:solidFill>
                  <a:schemeClr val="lt1"/>
                </a:solidFill>
              </a:rPr>
              <a:t>Questa scheda è anche utile per creare post (“Create post”) nello spazio “Teacher bulletin”.</a:t>
            </a:r>
            <a:endParaRPr sz="1800">
              <a:solidFill>
                <a:schemeClr val="lt1"/>
              </a:solidFill>
            </a:endParaRPr>
          </a:p>
          <a:p>
            <a:pPr indent="0" lvl="0" marL="0" rtl="0" algn="just">
              <a:lnSpc>
                <a:spcPct val="100000"/>
              </a:lnSpc>
              <a:spcBef>
                <a:spcPts val="0"/>
              </a:spcBef>
              <a:spcAft>
                <a:spcPts val="0"/>
              </a:spcAft>
              <a:buNone/>
            </a:pPr>
            <a:r>
              <a:rPr lang="it" sz="1800">
                <a:solidFill>
                  <a:schemeClr val="lt1"/>
                </a:solidFill>
              </a:rPr>
              <a:t>Gli aggiornamenti inseriti sotto forma di post saranno notificati agli altri insegnanti partecipanti al progetto.</a:t>
            </a:r>
            <a:endParaRPr sz="1800">
              <a:solidFill>
                <a:schemeClr val="lt1"/>
              </a:solidFill>
            </a:endParaRPr>
          </a:p>
        </p:txBody>
      </p:sp>
      <p:sp>
        <p:nvSpPr>
          <p:cNvPr id="158" name="Google Shape;158;p26"/>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Gestione di progetti - Home</a:t>
            </a:r>
            <a:endParaRPr/>
          </a:p>
        </p:txBody>
      </p:sp>
      <p:pic>
        <p:nvPicPr>
          <p:cNvPr id="159" name="Google Shape;159;p26" title="Screenshot 2025-12-26 120107.png"/>
          <p:cNvPicPr preferRelativeResize="0"/>
          <p:nvPr/>
        </p:nvPicPr>
        <p:blipFill>
          <a:blip r:embed="rId3">
            <a:alphaModFix/>
          </a:blip>
          <a:stretch>
            <a:fillRect/>
          </a:stretch>
        </p:blipFill>
        <p:spPr>
          <a:xfrm>
            <a:off x="4419600" y="852625"/>
            <a:ext cx="4356030" cy="4138475"/>
          </a:xfrm>
          <a:prstGeom prst="rect">
            <a:avLst/>
          </a:prstGeom>
          <a:noFill/>
          <a:ln>
            <a:noFill/>
          </a:ln>
        </p:spPr>
      </p:pic>
      <p:pic>
        <p:nvPicPr>
          <p:cNvPr id="160" name="Google Shape;160;p26" title="Screenshot 2025-12-26 193807.png">
            <a:hlinkClick action="ppaction://hlinksldjump" r:id="rId4"/>
          </p:cNvPr>
          <p:cNvPicPr preferRelativeResize="0"/>
          <p:nvPr/>
        </p:nvPicPr>
        <p:blipFill>
          <a:blip r:embed="rId5">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64" name="Shape 164"/>
        <p:cNvGrpSpPr/>
        <p:nvPr/>
      </p:nvGrpSpPr>
      <p:grpSpPr>
        <a:xfrm>
          <a:off x="0" y="0"/>
          <a:ext cx="0" cy="0"/>
          <a:chOff x="0" y="0"/>
          <a:chExt cx="0" cy="0"/>
        </a:xfrm>
      </p:grpSpPr>
      <p:sp>
        <p:nvSpPr>
          <p:cNvPr id="165" name="Google Shape;165;p27"/>
          <p:cNvSpPr txBox="1"/>
          <p:nvPr>
            <p:ph idx="1" type="body"/>
          </p:nvPr>
        </p:nvSpPr>
        <p:spPr>
          <a:xfrm>
            <a:off x="0" y="969090"/>
            <a:ext cx="4267200" cy="3754200"/>
          </a:xfrm>
          <a:prstGeom prst="rect">
            <a:avLst/>
          </a:prstGeom>
        </p:spPr>
        <p:txBody>
          <a:bodyPr anchorCtr="0" anchor="t" bIns="91425" lIns="91425" spcFirstLastPara="1" rIns="91425" wrap="square" tIns="91425">
            <a:normAutofit lnSpcReduction="10000"/>
          </a:bodyPr>
          <a:lstStyle/>
          <a:p>
            <a:pPr indent="0" lvl="0" marL="0" rtl="0" algn="just">
              <a:lnSpc>
                <a:spcPct val="100000"/>
              </a:lnSpc>
              <a:spcBef>
                <a:spcPts val="0"/>
              </a:spcBef>
              <a:spcAft>
                <a:spcPts val="0"/>
              </a:spcAft>
              <a:buNone/>
            </a:pPr>
            <a:r>
              <a:rPr lang="it" sz="1800">
                <a:solidFill>
                  <a:schemeClr val="lt1"/>
                </a:solidFill>
              </a:rPr>
              <a:t>Nelle varie pagine del TwinSpace vengono riportate tutte le attività previste nel progetto.</a:t>
            </a:r>
            <a:endParaRPr sz="1800">
              <a:solidFill>
                <a:schemeClr val="lt1"/>
              </a:solidFill>
            </a:endParaRPr>
          </a:p>
          <a:p>
            <a:pPr indent="0" lvl="0" marL="0" rtl="0" algn="just">
              <a:lnSpc>
                <a:spcPct val="100000"/>
              </a:lnSpc>
              <a:spcBef>
                <a:spcPts val="0"/>
              </a:spcBef>
              <a:spcAft>
                <a:spcPts val="0"/>
              </a:spcAft>
              <a:buNone/>
            </a:pPr>
            <a:r>
              <a:rPr lang="it" sz="1800">
                <a:solidFill>
                  <a:schemeClr val="lt1"/>
                </a:solidFill>
              </a:rPr>
              <a:t>Un tipico schema è quello che prevede una pagina introduttiva, una o più pagine che rappresentano il corpo del progetto e una conclusiva.</a:t>
            </a:r>
            <a:endParaRPr sz="1800">
              <a:solidFill>
                <a:schemeClr val="lt1"/>
              </a:solidFill>
            </a:endParaRPr>
          </a:p>
          <a:p>
            <a:pPr indent="0" lvl="0" marL="0" rtl="0" algn="just">
              <a:lnSpc>
                <a:spcPct val="100000"/>
              </a:lnSpc>
              <a:spcBef>
                <a:spcPts val="0"/>
              </a:spcBef>
              <a:spcAft>
                <a:spcPts val="0"/>
              </a:spcAft>
              <a:buNone/>
            </a:pPr>
            <a:r>
              <a:rPr lang="it" sz="1800">
                <a:solidFill>
                  <a:schemeClr val="lt1"/>
                </a:solidFill>
              </a:rPr>
              <a:t>Una pagina </a:t>
            </a:r>
            <a:r>
              <a:rPr i="1" lang="it" sz="1800">
                <a:solidFill>
                  <a:schemeClr val="lt1"/>
                </a:solidFill>
              </a:rPr>
              <a:t>madre</a:t>
            </a:r>
            <a:r>
              <a:rPr lang="it" sz="1800">
                <a:solidFill>
                  <a:schemeClr val="lt1"/>
                </a:solidFill>
              </a:rPr>
              <a:t> può contenerne altre </a:t>
            </a:r>
            <a:r>
              <a:rPr i="1" lang="it" sz="1800">
                <a:solidFill>
                  <a:schemeClr val="lt1"/>
                </a:solidFill>
              </a:rPr>
              <a:t>figlie.</a:t>
            </a:r>
            <a:endParaRPr i="1" sz="1800">
              <a:solidFill>
                <a:schemeClr val="lt1"/>
              </a:solidFill>
            </a:endParaRPr>
          </a:p>
          <a:p>
            <a:pPr indent="0" lvl="0" marL="0" rtl="0" algn="just">
              <a:lnSpc>
                <a:spcPct val="100000"/>
              </a:lnSpc>
              <a:spcBef>
                <a:spcPts val="0"/>
              </a:spcBef>
              <a:spcAft>
                <a:spcPts val="0"/>
              </a:spcAft>
              <a:buNone/>
            </a:pPr>
            <a:r>
              <a:rPr lang="it" sz="1800">
                <a:solidFill>
                  <a:schemeClr val="lt1"/>
                </a:solidFill>
              </a:rPr>
              <a:t>Il fondatore del progetto crea le pagine (“Create Page”) e decide quali permessi concedere agli altri membri con “Edit Page” nel menu a tendina “Page options”. </a:t>
            </a:r>
            <a:endParaRPr sz="1800">
              <a:solidFill>
                <a:schemeClr val="lt1"/>
              </a:solidFill>
            </a:endParaRPr>
          </a:p>
        </p:txBody>
      </p:sp>
      <p:sp>
        <p:nvSpPr>
          <p:cNvPr id="166" name="Google Shape;166;p27"/>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Gestione di progetti - Pages 1/2</a:t>
            </a:r>
            <a:endParaRPr/>
          </a:p>
        </p:txBody>
      </p:sp>
      <p:pic>
        <p:nvPicPr>
          <p:cNvPr id="167" name="Google Shape;167;p27" title="Screenshot 2025-12-26 153229.png"/>
          <p:cNvPicPr preferRelativeResize="0"/>
          <p:nvPr/>
        </p:nvPicPr>
        <p:blipFill>
          <a:blip r:embed="rId3">
            <a:alphaModFix/>
          </a:blip>
          <a:stretch>
            <a:fillRect/>
          </a:stretch>
        </p:blipFill>
        <p:spPr>
          <a:xfrm>
            <a:off x="4419600" y="852625"/>
            <a:ext cx="4572002" cy="3987152"/>
          </a:xfrm>
          <a:prstGeom prst="rect">
            <a:avLst/>
          </a:prstGeom>
          <a:noFill/>
          <a:ln>
            <a:noFill/>
          </a:ln>
        </p:spPr>
      </p:pic>
      <p:pic>
        <p:nvPicPr>
          <p:cNvPr id="168" name="Google Shape;168;p27" title="Screenshot 2025-12-26 193807.png">
            <a:hlinkClick action="ppaction://hlinksldjump" r:id="rId4"/>
          </p:cNvPr>
          <p:cNvPicPr preferRelativeResize="0"/>
          <p:nvPr/>
        </p:nvPicPr>
        <p:blipFill>
          <a:blip r:embed="rId5">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72" name="Shape 172"/>
        <p:cNvGrpSpPr/>
        <p:nvPr/>
      </p:nvGrpSpPr>
      <p:grpSpPr>
        <a:xfrm>
          <a:off x="0" y="0"/>
          <a:ext cx="0" cy="0"/>
          <a:chOff x="0" y="0"/>
          <a:chExt cx="0" cy="0"/>
        </a:xfrm>
      </p:grpSpPr>
      <p:sp>
        <p:nvSpPr>
          <p:cNvPr id="173" name="Google Shape;173;p28"/>
          <p:cNvSpPr txBox="1"/>
          <p:nvPr>
            <p:ph idx="1" type="body"/>
          </p:nvPr>
        </p:nvSpPr>
        <p:spPr>
          <a:xfrm>
            <a:off x="0" y="700237"/>
            <a:ext cx="4267200" cy="4407300"/>
          </a:xfrm>
          <a:prstGeom prst="rect">
            <a:avLst/>
          </a:prstGeom>
        </p:spPr>
        <p:txBody>
          <a:bodyPr anchorCtr="0" anchor="t" bIns="91425" lIns="91425" spcFirstLastPara="1" rIns="91425" wrap="square" tIns="91425">
            <a:normAutofit/>
          </a:bodyPr>
          <a:lstStyle/>
          <a:p>
            <a:pPr indent="0" lvl="0" marL="0" rtl="0" algn="just">
              <a:lnSpc>
                <a:spcPct val="100000"/>
              </a:lnSpc>
              <a:spcBef>
                <a:spcPts val="0"/>
              </a:spcBef>
              <a:spcAft>
                <a:spcPts val="0"/>
              </a:spcAft>
              <a:buNone/>
            </a:pPr>
            <a:r>
              <a:rPr lang="it" sz="1800">
                <a:solidFill>
                  <a:schemeClr val="lt1"/>
                </a:solidFill>
              </a:rPr>
              <a:t>Con la funzione “Edit page”, si possono inserire anche 3 diversi tipi di contenuti (cliccando su “Add content”):</a:t>
            </a:r>
            <a:endParaRPr sz="1800">
              <a:solidFill>
                <a:schemeClr val="lt1"/>
              </a:solidFill>
            </a:endParaRPr>
          </a:p>
          <a:p>
            <a:pPr indent="-342900" lvl="0" marL="457200" rtl="0" algn="just">
              <a:lnSpc>
                <a:spcPct val="100000"/>
              </a:lnSpc>
              <a:spcBef>
                <a:spcPts val="0"/>
              </a:spcBef>
              <a:spcAft>
                <a:spcPts val="0"/>
              </a:spcAft>
              <a:buClr>
                <a:schemeClr val="lt1"/>
              </a:buClr>
              <a:buSzPts val="1800"/>
              <a:buChar char="●"/>
            </a:pPr>
            <a:r>
              <a:rPr lang="it" sz="1800">
                <a:solidFill>
                  <a:schemeClr val="lt1"/>
                </a:solidFill>
              </a:rPr>
              <a:t>contenuti testuali (“Text content”), inclusa la possibilità di formattazione, l’inserimento di link, di media e di tabelle;</a:t>
            </a:r>
            <a:endParaRPr sz="1800">
              <a:solidFill>
                <a:schemeClr val="lt1"/>
              </a:solidFill>
            </a:endParaRPr>
          </a:p>
          <a:p>
            <a:pPr indent="-342900" lvl="0" marL="457200" rtl="0" algn="just">
              <a:lnSpc>
                <a:spcPct val="100000"/>
              </a:lnSpc>
              <a:spcBef>
                <a:spcPts val="0"/>
              </a:spcBef>
              <a:spcAft>
                <a:spcPts val="0"/>
              </a:spcAft>
              <a:buClr>
                <a:schemeClr val="lt1"/>
              </a:buClr>
              <a:buSzPts val="1800"/>
              <a:buChar char="●"/>
            </a:pPr>
            <a:r>
              <a:rPr lang="it" sz="1800">
                <a:solidFill>
                  <a:schemeClr val="lt1"/>
                </a:solidFill>
              </a:rPr>
              <a:t>sondaggi (“Poll”) di vario tipo (Multiple choice, Single question, Ranked choice, Open-ended questions);</a:t>
            </a:r>
            <a:endParaRPr sz="1800">
              <a:solidFill>
                <a:schemeClr val="lt1"/>
              </a:solidFill>
            </a:endParaRPr>
          </a:p>
          <a:p>
            <a:pPr indent="-342900" lvl="0" marL="457200" rtl="0" algn="just">
              <a:lnSpc>
                <a:spcPct val="100000"/>
              </a:lnSpc>
              <a:spcBef>
                <a:spcPts val="0"/>
              </a:spcBef>
              <a:spcAft>
                <a:spcPts val="0"/>
              </a:spcAft>
              <a:buClr>
                <a:schemeClr val="lt1"/>
              </a:buClr>
              <a:buSzPts val="1800"/>
              <a:buChar char="●"/>
            </a:pPr>
            <a:r>
              <a:rPr lang="it" sz="1800">
                <a:solidFill>
                  <a:schemeClr val="lt1"/>
                </a:solidFill>
              </a:rPr>
              <a:t>bacheche virtuali (Twinboard) in cui i membri autorizzati possono inserire item di vario genere (Immagini, video, file, URL, testo).</a:t>
            </a:r>
            <a:endParaRPr sz="1800">
              <a:solidFill>
                <a:schemeClr val="lt1"/>
              </a:solidFill>
            </a:endParaRPr>
          </a:p>
        </p:txBody>
      </p:sp>
      <p:sp>
        <p:nvSpPr>
          <p:cNvPr id="174" name="Google Shape;174;p28"/>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Gestione di progetti - Pages 2/2</a:t>
            </a:r>
            <a:endParaRPr/>
          </a:p>
        </p:txBody>
      </p:sp>
      <p:pic>
        <p:nvPicPr>
          <p:cNvPr id="175" name="Google Shape;175;p28" title="Screenshot 2025-12-26 153836.png"/>
          <p:cNvPicPr preferRelativeResize="0"/>
          <p:nvPr/>
        </p:nvPicPr>
        <p:blipFill>
          <a:blip r:embed="rId3">
            <a:alphaModFix/>
          </a:blip>
          <a:stretch>
            <a:fillRect/>
          </a:stretch>
        </p:blipFill>
        <p:spPr>
          <a:xfrm>
            <a:off x="4419600" y="834625"/>
            <a:ext cx="4071956" cy="4138476"/>
          </a:xfrm>
          <a:prstGeom prst="rect">
            <a:avLst/>
          </a:prstGeom>
          <a:noFill/>
          <a:ln>
            <a:noFill/>
          </a:ln>
        </p:spPr>
      </p:pic>
      <p:pic>
        <p:nvPicPr>
          <p:cNvPr id="176" name="Google Shape;176;p28" title="Screenshot 2025-12-26 193807.png">
            <a:hlinkClick action="ppaction://hlinksldjump" r:id="rId4"/>
          </p:cNvPr>
          <p:cNvPicPr preferRelativeResize="0"/>
          <p:nvPr/>
        </p:nvPicPr>
        <p:blipFill>
          <a:blip r:embed="rId5">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80" name="Shape 180"/>
        <p:cNvGrpSpPr/>
        <p:nvPr/>
      </p:nvGrpSpPr>
      <p:grpSpPr>
        <a:xfrm>
          <a:off x="0" y="0"/>
          <a:ext cx="0" cy="0"/>
          <a:chOff x="0" y="0"/>
          <a:chExt cx="0" cy="0"/>
        </a:xfrm>
      </p:grpSpPr>
      <p:sp>
        <p:nvSpPr>
          <p:cNvPr id="181" name="Google Shape;181;p29"/>
          <p:cNvSpPr txBox="1"/>
          <p:nvPr>
            <p:ph idx="1" type="body"/>
          </p:nvPr>
        </p:nvSpPr>
        <p:spPr>
          <a:xfrm>
            <a:off x="0" y="1153350"/>
            <a:ext cx="4267200" cy="3633000"/>
          </a:xfrm>
          <a:prstGeom prst="rect">
            <a:avLst/>
          </a:prstGeom>
        </p:spPr>
        <p:txBody>
          <a:bodyPr anchorCtr="0" anchor="t" bIns="91425" lIns="91425" spcFirstLastPara="1" rIns="91425" wrap="square" tIns="91425">
            <a:normAutofit lnSpcReduction="10000"/>
          </a:bodyPr>
          <a:lstStyle/>
          <a:p>
            <a:pPr indent="0" lvl="0" marL="457200" rtl="0" algn="just">
              <a:spcBef>
                <a:spcPts val="0"/>
              </a:spcBef>
              <a:spcAft>
                <a:spcPts val="0"/>
              </a:spcAft>
              <a:buNone/>
            </a:pPr>
            <a:r>
              <a:rPr lang="it" sz="1800">
                <a:solidFill>
                  <a:schemeClr val="lt1"/>
                </a:solidFill>
              </a:rPr>
              <a:t>Questo è il repository del TwinSpace. </a:t>
            </a:r>
            <a:endParaRPr sz="1800">
              <a:solidFill>
                <a:schemeClr val="lt1"/>
              </a:solidFill>
            </a:endParaRPr>
          </a:p>
          <a:p>
            <a:pPr indent="0" lvl="0" marL="457200" rtl="0" algn="just">
              <a:spcBef>
                <a:spcPts val="0"/>
              </a:spcBef>
              <a:spcAft>
                <a:spcPts val="0"/>
              </a:spcAft>
              <a:buNone/>
            </a:pPr>
            <a:r>
              <a:rPr lang="it" sz="1800">
                <a:solidFill>
                  <a:schemeClr val="lt1"/>
                </a:solidFill>
              </a:rPr>
              <a:t>I video di Daily Motion, YouTube e Vimeo e i file video possono essere condivisi, ma in quest’ultimo caso non devono occupare più di 100 MB.</a:t>
            </a:r>
            <a:endParaRPr sz="1800">
              <a:solidFill>
                <a:schemeClr val="lt1"/>
              </a:solidFill>
            </a:endParaRPr>
          </a:p>
          <a:p>
            <a:pPr indent="0" lvl="0" marL="457200" rtl="0" algn="just">
              <a:spcBef>
                <a:spcPts val="0"/>
              </a:spcBef>
              <a:spcAft>
                <a:spcPts val="0"/>
              </a:spcAft>
              <a:buNone/>
            </a:pPr>
            <a:r>
              <a:rPr lang="it" sz="1800">
                <a:solidFill>
                  <a:schemeClr val="lt1"/>
                </a:solidFill>
              </a:rPr>
              <a:t>Quando si caricano immagini e file, bisogna prestare attenzione alle necessarie autorizzazioni (cfr. copyright e permessi per il trattamento dei loro dati personali)</a:t>
            </a:r>
            <a:endParaRPr sz="1800">
              <a:solidFill>
                <a:schemeClr val="lt1"/>
              </a:solidFill>
            </a:endParaRPr>
          </a:p>
        </p:txBody>
      </p:sp>
      <p:sp>
        <p:nvSpPr>
          <p:cNvPr id="182" name="Google Shape;182;p29"/>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Gestione di progetti - Materials</a:t>
            </a:r>
            <a:endParaRPr/>
          </a:p>
        </p:txBody>
      </p:sp>
      <p:pic>
        <p:nvPicPr>
          <p:cNvPr id="183" name="Google Shape;183;p29" title="Screenshot 2025-12-26 164952.png"/>
          <p:cNvPicPr preferRelativeResize="0"/>
          <p:nvPr/>
        </p:nvPicPr>
        <p:blipFill>
          <a:blip r:embed="rId3">
            <a:alphaModFix/>
          </a:blip>
          <a:stretch>
            <a:fillRect/>
          </a:stretch>
        </p:blipFill>
        <p:spPr>
          <a:xfrm>
            <a:off x="4391975" y="1356675"/>
            <a:ext cx="4572000" cy="3226378"/>
          </a:xfrm>
          <a:prstGeom prst="rect">
            <a:avLst/>
          </a:prstGeom>
          <a:noFill/>
          <a:ln>
            <a:noFill/>
          </a:ln>
        </p:spPr>
      </p:pic>
      <p:pic>
        <p:nvPicPr>
          <p:cNvPr id="184" name="Google Shape;184;p29" title="Screenshot 2025-12-26 193807.png">
            <a:hlinkClick action="ppaction://hlinksldjump" r:id="rId4"/>
          </p:cNvPr>
          <p:cNvPicPr preferRelativeResize="0"/>
          <p:nvPr/>
        </p:nvPicPr>
        <p:blipFill>
          <a:blip r:embed="rId5">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88" name="Shape 188"/>
        <p:cNvGrpSpPr/>
        <p:nvPr/>
      </p:nvGrpSpPr>
      <p:grpSpPr>
        <a:xfrm>
          <a:off x="0" y="0"/>
          <a:ext cx="0" cy="0"/>
          <a:chOff x="0" y="0"/>
          <a:chExt cx="0" cy="0"/>
        </a:xfrm>
      </p:grpSpPr>
      <p:sp>
        <p:nvSpPr>
          <p:cNvPr id="189" name="Google Shape;189;p30"/>
          <p:cNvSpPr txBox="1"/>
          <p:nvPr>
            <p:ph idx="1" type="body"/>
          </p:nvPr>
        </p:nvSpPr>
        <p:spPr>
          <a:xfrm>
            <a:off x="0" y="1002625"/>
            <a:ext cx="4267200" cy="3934500"/>
          </a:xfrm>
          <a:prstGeom prst="rect">
            <a:avLst/>
          </a:prstGeom>
        </p:spPr>
        <p:txBody>
          <a:bodyPr anchorCtr="0" anchor="t" bIns="91425" lIns="91425" spcFirstLastPara="1" rIns="91425" wrap="square" tIns="91425">
            <a:normAutofit fontScale="85000"/>
          </a:bodyPr>
          <a:lstStyle/>
          <a:p>
            <a:pPr indent="0" lvl="0" marL="0" rtl="0" algn="just">
              <a:spcBef>
                <a:spcPts val="0"/>
              </a:spcBef>
              <a:spcAft>
                <a:spcPts val="0"/>
              </a:spcAft>
              <a:buNone/>
            </a:pPr>
            <a:r>
              <a:rPr lang="it" sz="1800">
                <a:solidFill>
                  <a:schemeClr val="lt1"/>
                </a:solidFill>
              </a:rPr>
              <a:t>Il forum contiene tutte le discussioni necessarie per il buon andamento del prog</a:t>
            </a:r>
            <a:r>
              <a:rPr lang="it" sz="1800">
                <a:solidFill>
                  <a:schemeClr val="lt1"/>
                </a:solidFill>
              </a:rPr>
              <a:t>etto.</a:t>
            </a:r>
            <a:endParaRPr sz="1800">
              <a:solidFill>
                <a:schemeClr val="lt1"/>
              </a:solidFill>
            </a:endParaRPr>
          </a:p>
          <a:p>
            <a:pPr indent="0" lvl="0" marL="0" rtl="0" algn="just">
              <a:spcBef>
                <a:spcPts val="0"/>
              </a:spcBef>
              <a:spcAft>
                <a:spcPts val="0"/>
              </a:spcAft>
              <a:buNone/>
            </a:pPr>
            <a:r>
              <a:rPr lang="it" sz="1800">
                <a:solidFill>
                  <a:schemeClr val="lt1"/>
                </a:solidFill>
              </a:rPr>
              <a:t>Una volta creata una "discussione" (“New discussion”),</a:t>
            </a:r>
            <a:r>
              <a:rPr lang="it" sz="1800">
                <a:solidFill>
                  <a:schemeClr val="lt1"/>
                </a:solidFill>
              </a:rPr>
              <a:t> è possibile creare anche thread (fare clic su "Nuovo thread"). </a:t>
            </a:r>
            <a:endParaRPr sz="1800">
              <a:solidFill>
                <a:schemeClr val="lt1"/>
              </a:solidFill>
            </a:endParaRPr>
          </a:p>
          <a:p>
            <a:pPr indent="0" lvl="0" marL="0" rtl="0" algn="just">
              <a:spcBef>
                <a:spcPts val="0"/>
              </a:spcBef>
              <a:spcAft>
                <a:spcPts val="0"/>
              </a:spcAft>
              <a:buNone/>
            </a:pPr>
            <a:r>
              <a:rPr lang="it" sz="1800">
                <a:solidFill>
                  <a:schemeClr val="lt1"/>
                </a:solidFill>
              </a:rPr>
              <a:t>Tutti possono rispondere ai thread scrivendo nella casella e pubblicando il commento.</a:t>
            </a:r>
            <a:endParaRPr sz="1800">
              <a:solidFill>
                <a:schemeClr val="lt1"/>
              </a:solidFill>
            </a:endParaRPr>
          </a:p>
          <a:p>
            <a:pPr indent="0" lvl="0" marL="0" rtl="0" algn="just">
              <a:spcBef>
                <a:spcPts val="0"/>
              </a:spcBef>
              <a:spcAft>
                <a:spcPts val="0"/>
              </a:spcAft>
              <a:buNone/>
            </a:pPr>
            <a:r>
              <a:rPr lang="it" sz="1800">
                <a:solidFill>
                  <a:schemeClr val="lt1"/>
                </a:solidFill>
              </a:rPr>
              <a:t>La homepage della sezione mostra gli ultimi thread aggiornati e gli ultimi post dell'utente. </a:t>
            </a:r>
            <a:endParaRPr sz="1800">
              <a:solidFill>
                <a:schemeClr val="lt1"/>
              </a:solidFill>
            </a:endParaRPr>
          </a:p>
          <a:p>
            <a:pPr indent="0" lvl="0" marL="0" rtl="0" algn="just">
              <a:spcBef>
                <a:spcPts val="0"/>
              </a:spcBef>
              <a:spcAft>
                <a:spcPts val="0"/>
              </a:spcAft>
              <a:buNone/>
            </a:pPr>
            <a:r>
              <a:rPr lang="it" sz="1800">
                <a:solidFill>
                  <a:schemeClr val="lt1"/>
                </a:solidFill>
              </a:rPr>
              <a:t>Le discussioni possono essere archiviate: a volte è utile lasciare spazio ai nuovi interventi.</a:t>
            </a:r>
            <a:endParaRPr sz="1800">
              <a:solidFill>
                <a:schemeClr val="lt1"/>
              </a:solidFill>
            </a:endParaRPr>
          </a:p>
          <a:p>
            <a:pPr indent="0" lvl="0" marL="0" rtl="0" algn="just">
              <a:spcBef>
                <a:spcPts val="0"/>
              </a:spcBef>
              <a:spcAft>
                <a:spcPts val="0"/>
              </a:spcAft>
              <a:buNone/>
            </a:pPr>
            <a:r>
              <a:rPr lang="it" sz="1800">
                <a:solidFill>
                  <a:schemeClr val="lt1"/>
                </a:solidFill>
              </a:rPr>
              <a:t>Gli insegnanti possono iscriversi ai thread, così quando viene pubblicato un nuovo messaggio, riceveranno una notifica.</a:t>
            </a:r>
            <a:endParaRPr sz="1800">
              <a:solidFill>
                <a:schemeClr val="lt1"/>
              </a:solidFill>
            </a:endParaRPr>
          </a:p>
        </p:txBody>
      </p:sp>
      <p:sp>
        <p:nvSpPr>
          <p:cNvPr id="190" name="Google Shape;190;p30"/>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Gestione di progetti - Forum</a:t>
            </a:r>
            <a:endParaRPr/>
          </a:p>
        </p:txBody>
      </p:sp>
      <p:pic>
        <p:nvPicPr>
          <p:cNvPr id="191" name="Google Shape;191;p30" title="Screenshot 2025-12-26 165110.png"/>
          <p:cNvPicPr preferRelativeResize="0"/>
          <p:nvPr/>
        </p:nvPicPr>
        <p:blipFill>
          <a:blip r:embed="rId3">
            <a:alphaModFix/>
          </a:blip>
          <a:stretch>
            <a:fillRect/>
          </a:stretch>
        </p:blipFill>
        <p:spPr>
          <a:xfrm>
            <a:off x="4419600" y="1061975"/>
            <a:ext cx="4572000" cy="3815804"/>
          </a:xfrm>
          <a:prstGeom prst="rect">
            <a:avLst/>
          </a:prstGeom>
          <a:noFill/>
          <a:ln>
            <a:noFill/>
          </a:ln>
        </p:spPr>
      </p:pic>
      <p:pic>
        <p:nvPicPr>
          <p:cNvPr id="192" name="Google Shape;192;p30" title="Screenshot 2025-12-26 193807.png">
            <a:hlinkClick action="ppaction://hlinksldjump" r:id="rId4"/>
          </p:cNvPr>
          <p:cNvPicPr preferRelativeResize="0"/>
          <p:nvPr/>
        </p:nvPicPr>
        <p:blipFill>
          <a:blip r:embed="rId5">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96" name="Shape 196"/>
        <p:cNvGrpSpPr/>
        <p:nvPr/>
      </p:nvGrpSpPr>
      <p:grpSpPr>
        <a:xfrm>
          <a:off x="0" y="0"/>
          <a:ext cx="0" cy="0"/>
          <a:chOff x="0" y="0"/>
          <a:chExt cx="0" cy="0"/>
        </a:xfrm>
      </p:grpSpPr>
      <p:sp>
        <p:nvSpPr>
          <p:cNvPr id="197" name="Google Shape;197;p31"/>
          <p:cNvSpPr txBox="1"/>
          <p:nvPr>
            <p:ph idx="1" type="body"/>
          </p:nvPr>
        </p:nvSpPr>
        <p:spPr>
          <a:xfrm>
            <a:off x="0" y="943375"/>
            <a:ext cx="4267200" cy="4053000"/>
          </a:xfrm>
          <a:prstGeom prst="rect">
            <a:avLst/>
          </a:prstGeom>
        </p:spPr>
        <p:txBody>
          <a:bodyPr anchorCtr="0" anchor="t" bIns="91425" lIns="91425" spcFirstLastPara="1" rIns="91425" wrap="square" tIns="91425">
            <a:normAutofit fontScale="77500" lnSpcReduction="20000"/>
          </a:bodyPr>
          <a:lstStyle/>
          <a:p>
            <a:pPr indent="0" lvl="0" marL="0" rtl="0" algn="just">
              <a:spcBef>
                <a:spcPts val="0"/>
              </a:spcBef>
              <a:spcAft>
                <a:spcPts val="0"/>
              </a:spcAft>
              <a:buClr>
                <a:schemeClr val="dk1"/>
              </a:buClr>
              <a:buSzPct val="61111"/>
              <a:buFont typeface="Arial"/>
              <a:buNone/>
            </a:pPr>
            <a:r>
              <a:rPr lang="it" sz="1800">
                <a:solidFill>
                  <a:schemeClr val="lt1"/>
                </a:solidFill>
              </a:rPr>
              <a:t>Per creare una riunione online, il fondatore o il cofondatore deve fare clic su "Meetings”, poi su "Create meeting” e quindi inserire le seguenti informazioni: titolo, descrizione, numero di partecipanti, consenso o meno alla registrazione, durata e data. Quindi fare clic su Cerca slot per indicare quando si svolgerà la sessione e fare clic su Salva.</a:t>
            </a:r>
            <a:endParaRPr sz="1800">
              <a:solidFill>
                <a:schemeClr val="lt1"/>
              </a:solidFill>
            </a:endParaRPr>
          </a:p>
          <a:p>
            <a:pPr indent="0" lvl="0" marL="0" rtl="0" algn="just">
              <a:spcBef>
                <a:spcPts val="0"/>
              </a:spcBef>
              <a:spcAft>
                <a:spcPts val="0"/>
              </a:spcAft>
              <a:buClr>
                <a:schemeClr val="dk1"/>
              </a:buClr>
              <a:buSzPct val="61111"/>
              <a:buFont typeface="Arial"/>
              <a:buNone/>
            </a:pPr>
            <a:r>
              <a:rPr lang="it" sz="1800">
                <a:solidFill>
                  <a:schemeClr val="lt1"/>
                </a:solidFill>
              </a:rPr>
              <a:t>Quando arriva l'ora, si partecipa alla riunione online cliccando sul link visibile nella scheda "Online meetings" e si seguono le istruzioni.</a:t>
            </a:r>
            <a:endParaRPr sz="1800">
              <a:solidFill>
                <a:schemeClr val="lt1"/>
              </a:solidFill>
            </a:endParaRPr>
          </a:p>
          <a:p>
            <a:pPr indent="0" lvl="0" marL="0" rtl="0" algn="just">
              <a:spcBef>
                <a:spcPts val="0"/>
              </a:spcBef>
              <a:spcAft>
                <a:spcPts val="0"/>
              </a:spcAft>
              <a:buNone/>
            </a:pPr>
            <a:r>
              <a:rPr lang="it" sz="1800">
                <a:solidFill>
                  <a:schemeClr val="lt1"/>
                </a:solidFill>
              </a:rPr>
              <a:t>La chatroom è a disposizione di tutti i membri e consente loro di scambiare messaggi di testo.</a:t>
            </a:r>
            <a:endParaRPr sz="1800">
              <a:solidFill>
                <a:schemeClr val="lt1"/>
              </a:solidFill>
            </a:endParaRPr>
          </a:p>
          <a:p>
            <a:pPr indent="0" lvl="0" marL="0" rtl="0" algn="just">
              <a:spcBef>
                <a:spcPts val="0"/>
              </a:spcBef>
              <a:spcAft>
                <a:spcPts val="0"/>
              </a:spcAft>
              <a:buNone/>
            </a:pPr>
            <a:r>
              <a:rPr lang="it" sz="1800">
                <a:solidFill>
                  <a:schemeClr val="lt1"/>
                </a:solidFill>
              </a:rPr>
              <a:t>Gli alunni hanno il permesso di utilizzare solo la chat, tuttavia, possono partecipare alle rionioni online come parte di una classe, sotto la supervisione dei loro insegnanti, che prenderanno parte ufficialmente alla sessione di videoconferenza.</a:t>
            </a:r>
            <a:endParaRPr sz="1800">
              <a:solidFill>
                <a:schemeClr val="lt1"/>
              </a:solidFill>
            </a:endParaRPr>
          </a:p>
        </p:txBody>
      </p:sp>
      <p:sp>
        <p:nvSpPr>
          <p:cNvPr id="198" name="Google Shape;198;p31"/>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Gestione di progetti - Online meetings</a:t>
            </a:r>
            <a:endParaRPr/>
          </a:p>
        </p:txBody>
      </p:sp>
      <p:pic>
        <p:nvPicPr>
          <p:cNvPr id="199" name="Google Shape;199;p31" title="Screenshot 2025-12-26 170157.png"/>
          <p:cNvPicPr preferRelativeResize="0"/>
          <p:nvPr/>
        </p:nvPicPr>
        <p:blipFill>
          <a:blip r:embed="rId3">
            <a:alphaModFix/>
          </a:blip>
          <a:stretch>
            <a:fillRect/>
          </a:stretch>
        </p:blipFill>
        <p:spPr>
          <a:xfrm>
            <a:off x="4322975" y="1284263"/>
            <a:ext cx="4571999" cy="3371221"/>
          </a:xfrm>
          <a:prstGeom prst="rect">
            <a:avLst/>
          </a:prstGeom>
          <a:noFill/>
          <a:ln>
            <a:noFill/>
          </a:ln>
        </p:spPr>
      </p:pic>
      <p:pic>
        <p:nvPicPr>
          <p:cNvPr id="200" name="Google Shape;200;p31" title="Screenshot 2025-12-26 193807.png">
            <a:hlinkClick action="ppaction://hlinksldjump" r:id="rId4"/>
          </p:cNvPr>
          <p:cNvPicPr preferRelativeResize="0"/>
          <p:nvPr/>
        </p:nvPicPr>
        <p:blipFill>
          <a:blip r:embed="rId5">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04" name="Shape 204"/>
        <p:cNvGrpSpPr/>
        <p:nvPr/>
      </p:nvGrpSpPr>
      <p:grpSpPr>
        <a:xfrm>
          <a:off x="0" y="0"/>
          <a:ext cx="0" cy="0"/>
          <a:chOff x="0" y="0"/>
          <a:chExt cx="0" cy="0"/>
        </a:xfrm>
      </p:grpSpPr>
      <p:sp>
        <p:nvSpPr>
          <p:cNvPr id="205" name="Google Shape;205;p32"/>
          <p:cNvSpPr txBox="1"/>
          <p:nvPr>
            <p:ph idx="1" type="body"/>
          </p:nvPr>
        </p:nvSpPr>
        <p:spPr>
          <a:xfrm>
            <a:off x="0" y="1259113"/>
            <a:ext cx="4267200" cy="3325500"/>
          </a:xfrm>
          <a:prstGeom prst="rect">
            <a:avLst/>
          </a:prstGeom>
        </p:spPr>
        <p:txBody>
          <a:bodyPr anchorCtr="0" anchor="t" bIns="91425" lIns="91425" spcFirstLastPara="1" rIns="91425" wrap="square" tIns="91425">
            <a:normAutofit lnSpcReduction="20000"/>
          </a:bodyPr>
          <a:lstStyle/>
          <a:p>
            <a:pPr indent="0" lvl="0" marL="0" rtl="0" algn="just">
              <a:spcBef>
                <a:spcPts val="0"/>
              </a:spcBef>
              <a:spcAft>
                <a:spcPts val="0"/>
              </a:spcAft>
              <a:buNone/>
            </a:pPr>
            <a:r>
              <a:rPr lang="it" sz="1800">
                <a:solidFill>
                  <a:schemeClr val="lt1"/>
                </a:solidFill>
              </a:rPr>
              <a:t>I contenuti del TwinSpace sono disponibili solo per i suoi membri, a meno che non siano resi pubblici (scelta non raccomandabile se sono coinvolte informazioni personali). </a:t>
            </a:r>
            <a:endParaRPr sz="1800">
              <a:solidFill>
                <a:schemeClr val="lt1"/>
              </a:solidFill>
            </a:endParaRPr>
          </a:p>
          <a:p>
            <a:pPr indent="0" lvl="0" marL="0" rtl="0" algn="l">
              <a:spcBef>
                <a:spcPts val="0"/>
              </a:spcBef>
              <a:spcAft>
                <a:spcPts val="0"/>
              </a:spcAft>
              <a:buNone/>
            </a:pPr>
            <a:r>
              <a:rPr lang="it" sz="1800">
                <a:solidFill>
                  <a:schemeClr val="lt1"/>
                </a:solidFill>
              </a:rPr>
              <a:t>I membri possono assumere diversi ruoli a cui corrispondono differenti permessi: amministratore, insegnante, alunno, alunno amministratore, esperto e osservatore.</a:t>
            </a:r>
            <a:endParaRPr sz="1800">
              <a:solidFill>
                <a:schemeClr val="lt1"/>
              </a:solidFill>
            </a:endParaRPr>
          </a:p>
          <a:p>
            <a:pPr indent="0" lvl="0" marL="0" rtl="0" algn="l">
              <a:spcBef>
                <a:spcPts val="0"/>
              </a:spcBef>
              <a:spcAft>
                <a:spcPts val="0"/>
              </a:spcAft>
              <a:buNone/>
            </a:pPr>
            <a:r>
              <a:rPr lang="it" sz="1800">
                <a:solidFill>
                  <a:schemeClr val="lt1"/>
                </a:solidFill>
              </a:rPr>
              <a:t>Il fondatore e il co-fondatore sono amministratori di default.</a:t>
            </a:r>
            <a:endParaRPr sz="1800">
              <a:solidFill>
                <a:schemeClr val="lt1"/>
              </a:solidFill>
            </a:endParaRPr>
          </a:p>
        </p:txBody>
      </p:sp>
      <p:sp>
        <p:nvSpPr>
          <p:cNvPr id="206" name="Google Shape;206;p32"/>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Gestione di progetti - Members 1/4</a:t>
            </a:r>
            <a:endParaRPr/>
          </a:p>
        </p:txBody>
      </p:sp>
      <p:pic>
        <p:nvPicPr>
          <p:cNvPr id="207" name="Google Shape;207;p32" title="Screenshot 2025-12-26 174512.png"/>
          <p:cNvPicPr preferRelativeResize="0"/>
          <p:nvPr/>
        </p:nvPicPr>
        <p:blipFill>
          <a:blip r:embed="rId3">
            <a:alphaModFix/>
          </a:blip>
          <a:stretch>
            <a:fillRect/>
          </a:stretch>
        </p:blipFill>
        <p:spPr>
          <a:xfrm>
            <a:off x="4419600" y="852625"/>
            <a:ext cx="4431245" cy="4138475"/>
          </a:xfrm>
          <a:prstGeom prst="rect">
            <a:avLst/>
          </a:prstGeom>
          <a:noFill/>
          <a:ln>
            <a:noFill/>
          </a:ln>
        </p:spPr>
      </p:pic>
      <p:pic>
        <p:nvPicPr>
          <p:cNvPr id="208" name="Google Shape;208;p32" title="Screenshot 2025-12-26 193807.png">
            <a:hlinkClick action="ppaction://hlinksldjump" r:id="rId4"/>
          </p:cNvPr>
          <p:cNvPicPr preferRelativeResize="0"/>
          <p:nvPr/>
        </p:nvPicPr>
        <p:blipFill>
          <a:blip r:embed="rId5">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12" name="Shape 212"/>
        <p:cNvGrpSpPr/>
        <p:nvPr/>
      </p:nvGrpSpPr>
      <p:grpSpPr>
        <a:xfrm>
          <a:off x="0" y="0"/>
          <a:ext cx="0" cy="0"/>
          <a:chOff x="0" y="0"/>
          <a:chExt cx="0" cy="0"/>
        </a:xfrm>
      </p:grpSpPr>
      <p:sp>
        <p:nvSpPr>
          <p:cNvPr id="213" name="Google Shape;213;p33"/>
          <p:cNvSpPr txBox="1"/>
          <p:nvPr>
            <p:ph idx="1" type="body"/>
          </p:nvPr>
        </p:nvSpPr>
        <p:spPr>
          <a:xfrm>
            <a:off x="0" y="849600"/>
            <a:ext cx="4267200" cy="3989100"/>
          </a:xfrm>
          <a:prstGeom prst="rect">
            <a:avLst/>
          </a:prstGeom>
        </p:spPr>
        <p:txBody>
          <a:bodyPr anchorCtr="0" anchor="t" bIns="91425" lIns="91425" spcFirstLastPara="1" rIns="91425" wrap="square" tIns="91425">
            <a:normAutofit fontScale="85000" lnSpcReduction="20000"/>
          </a:bodyPr>
          <a:lstStyle/>
          <a:p>
            <a:pPr indent="0" lvl="0" marL="0" rtl="0" algn="just">
              <a:spcBef>
                <a:spcPts val="0"/>
              </a:spcBef>
              <a:spcAft>
                <a:spcPts val="0"/>
              </a:spcAft>
              <a:buNone/>
            </a:pPr>
            <a:r>
              <a:rPr lang="it" sz="1800">
                <a:solidFill>
                  <a:schemeClr val="lt1"/>
                </a:solidFill>
              </a:rPr>
              <a:t>Gli insegnanti possono aggiungere studenti cliccando sul pulsante </a:t>
            </a:r>
            <a:r>
              <a:rPr lang="it" sz="1800">
                <a:solidFill>
                  <a:schemeClr val="lt1"/>
                </a:solidFill>
              </a:rPr>
              <a:t>“Add pupils” del menu a discesa (3 puntini) del bottone “Add/Invite members”.</a:t>
            </a:r>
            <a:endParaRPr sz="1800">
              <a:solidFill>
                <a:schemeClr val="lt1"/>
              </a:solidFill>
            </a:endParaRPr>
          </a:p>
          <a:p>
            <a:pPr indent="0" lvl="0" marL="0" rtl="0" algn="just">
              <a:spcBef>
                <a:spcPts val="0"/>
              </a:spcBef>
              <a:spcAft>
                <a:spcPts val="0"/>
              </a:spcAft>
              <a:buNone/>
            </a:pPr>
            <a:r>
              <a:rPr lang="it" sz="1800">
                <a:solidFill>
                  <a:schemeClr val="lt1"/>
                </a:solidFill>
              </a:rPr>
              <a:t>Esistono 3 possibilità:</a:t>
            </a:r>
            <a:endParaRPr sz="1800">
              <a:solidFill>
                <a:schemeClr val="lt1"/>
              </a:solidFill>
            </a:endParaRPr>
          </a:p>
          <a:p>
            <a:pPr indent="-325755" lvl="0" marL="457200" rtl="0" algn="just">
              <a:spcBef>
                <a:spcPts val="0"/>
              </a:spcBef>
              <a:spcAft>
                <a:spcPts val="0"/>
              </a:spcAft>
              <a:buClr>
                <a:schemeClr val="lt1"/>
              </a:buClr>
              <a:buSzPct val="100000"/>
              <a:buAutoNum type="arabicPeriod"/>
            </a:pPr>
            <a:r>
              <a:rPr lang="it" sz="1800">
                <a:solidFill>
                  <a:schemeClr val="lt1"/>
                </a:solidFill>
              </a:rPr>
              <a:t>inserimento manuale (“Add new pupils”);</a:t>
            </a:r>
            <a:endParaRPr sz="1800">
              <a:solidFill>
                <a:schemeClr val="lt1"/>
              </a:solidFill>
            </a:endParaRPr>
          </a:p>
          <a:p>
            <a:pPr indent="-325755" lvl="0" marL="457200" rtl="0" algn="just">
              <a:spcBef>
                <a:spcPts val="0"/>
              </a:spcBef>
              <a:spcAft>
                <a:spcPts val="0"/>
              </a:spcAft>
              <a:buClr>
                <a:schemeClr val="lt1"/>
              </a:buClr>
              <a:buSzPct val="100000"/>
              <a:buAutoNum type="arabicPeriod"/>
            </a:pPr>
            <a:r>
              <a:rPr lang="it" sz="1800">
                <a:solidFill>
                  <a:schemeClr val="lt1"/>
                </a:solidFill>
              </a:rPr>
              <a:t>aggiunta di studenti esistenti, qualora abbiano già un account per altri TwinSpace (“Add existing pupils”);</a:t>
            </a:r>
            <a:endParaRPr sz="1800">
              <a:solidFill>
                <a:schemeClr val="lt1"/>
              </a:solidFill>
            </a:endParaRPr>
          </a:p>
          <a:p>
            <a:pPr indent="-325755" lvl="0" marL="457200" rtl="0" algn="just">
              <a:spcBef>
                <a:spcPts val="0"/>
              </a:spcBef>
              <a:spcAft>
                <a:spcPts val="0"/>
              </a:spcAft>
              <a:buClr>
                <a:schemeClr val="lt1"/>
              </a:buClr>
              <a:buSzPct val="100000"/>
              <a:buAutoNum type="arabicPeriod"/>
            </a:pPr>
            <a:r>
              <a:rPr lang="it" sz="1800">
                <a:solidFill>
                  <a:schemeClr val="lt1"/>
                </a:solidFill>
              </a:rPr>
              <a:t>importare una lista di studenti caricando un file .csv (“Import pupils”)</a:t>
            </a:r>
            <a:endParaRPr sz="1800">
              <a:solidFill>
                <a:schemeClr val="lt1"/>
              </a:solidFill>
            </a:endParaRPr>
          </a:p>
          <a:p>
            <a:pPr indent="0" lvl="0" marL="0" rtl="0" algn="just">
              <a:spcBef>
                <a:spcPts val="0"/>
              </a:spcBef>
              <a:spcAft>
                <a:spcPts val="0"/>
              </a:spcAft>
              <a:buNone/>
            </a:pPr>
            <a:r>
              <a:rPr lang="it" sz="1800">
                <a:solidFill>
                  <a:schemeClr val="lt1"/>
                </a:solidFill>
              </a:rPr>
              <a:t>Aggiungendo un alunno occorre dichiarare di aver raccolto il consenso preventivo, specifico e informato per iscritto dai genitori/tutori, in conformità con il GDPR.</a:t>
            </a:r>
            <a:endParaRPr sz="1800">
              <a:solidFill>
                <a:schemeClr val="lt1"/>
              </a:solidFill>
            </a:endParaRPr>
          </a:p>
          <a:p>
            <a:pPr indent="0" lvl="0" marL="0" rtl="0" algn="just">
              <a:spcBef>
                <a:spcPts val="0"/>
              </a:spcBef>
              <a:spcAft>
                <a:spcPts val="0"/>
              </a:spcAft>
              <a:buNone/>
            </a:pPr>
            <a:r>
              <a:rPr lang="it" sz="1800">
                <a:solidFill>
                  <a:schemeClr val="lt1"/>
                </a:solidFill>
              </a:rPr>
              <a:t>A tal fine, il nostro istituto si è dotato di uno specifico modulo</a:t>
            </a:r>
            <a:endParaRPr sz="1800">
              <a:solidFill>
                <a:schemeClr val="lt1"/>
              </a:solidFill>
            </a:endParaRPr>
          </a:p>
        </p:txBody>
      </p:sp>
      <p:sp>
        <p:nvSpPr>
          <p:cNvPr id="214" name="Google Shape;214;p33"/>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Gestione di progetti - Members 2/4</a:t>
            </a:r>
            <a:endParaRPr/>
          </a:p>
        </p:txBody>
      </p:sp>
      <p:pic>
        <p:nvPicPr>
          <p:cNvPr id="215" name="Google Shape;215;p33" title="Screenshot 2025-12-26 181815.png"/>
          <p:cNvPicPr preferRelativeResize="0"/>
          <p:nvPr/>
        </p:nvPicPr>
        <p:blipFill rotWithShape="1">
          <a:blip r:embed="rId3">
            <a:alphaModFix/>
          </a:blip>
          <a:srcRect b="17499" l="0" r="0" t="0"/>
          <a:stretch/>
        </p:blipFill>
        <p:spPr>
          <a:xfrm>
            <a:off x="4496825" y="593948"/>
            <a:ext cx="4571999" cy="2439450"/>
          </a:xfrm>
          <a:prstGeom prst="rect">
            <a:avLst/>
          </a:prstGeom>
          <a:noFill/>
          <a:ln>
            <a:noFill/>
          </a:ln>
        </p:spPr>
      </p:pic>
      <p:pic>
        <p:nvPicPr>
          <p:cNvPr id="216" name="Google Shape;216;p33" title="Screenshot 2025-12-26 181942.png"/>
          <p:cNvPicPr preferRelativeResize="0"/>
          <p:nvPr/>
        </p:nvPicPr>
        <p:blipFill>
          <a:blip r:embed="rId4">
            <a:alphaModFix/>
          </a:blip>
          <a:stretch>
            <a:fillRect/>
          </a:stretch>
        </p:blipFill>
        <p:spPr>
          <a:xfrm>
            <a:off x="5633025" y="3033398"/>
            <a:ext cx="2299612" cy="1805303"/>
          </a:xfrm>
          <a:prstGeom prst="rect">
            <a:avLst/>
          </a:prstGeom>
          <a:noFill/>
          <a:ln>
            <a:noFill/>
          </a:ln>
        </p:spPr>
      </p:pic>
      <p:pic>
        <p:nvPicPr>
          <p:cNvPr id="217" name="Google Shape;217;p33" title="Screenshot 2025-12-26 193807.png">
            <a:hlinkClick action="ppaction://hlinksldjump" r:id="rId5"/>
          </p:cNvPr>
          <p:cNvPicPr preferRelativeResize="0"/>
          <p:nvPr/>
        </p:nvPicPr>
        <p:blipFill>
          <a:blip r:embed="rId6">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21" name="Shape 221"/>
        <p:cNvGrpSpPr/>
        <p:nvPr/>
      </p:nvGrpSpPr>
      <p:grpSpPr>
        <a:xfrm>
          <a:off x="0" y="0"/>
          <a:ext cx="0" cy="0"/>
          <a:chOff x="0" y="0"/>
          <a:chExt cx="0" cy="0"/>
        </a:xfrm>
      </p:grpSpPr>
      <p:sp>
        <p:nvSpPr>
          <p:cNvPr id="222" name="Google Shape;222;p34"/>
          <p:cNvSpPr txBox="1"/>
          <p:nvPr>
            <p:ph idx="1" type="body"/>
          </p:nvPr>
        </p:nvSpPr>
        <p:spPr>
          <a:xfrm>
            <a:off x="99925" y="1090050"/>
            <a:ext cx="4267200" cy="2963400"/>
          </a:xfrm>
          <a:prstGeom prst="rect">
            <a:avLst/>
          </a:prstGeom>
        </p:spPr>
        <p:txBody>
          <a:bodyPr anchorCtr="0" anchor="t" bIns="91425" lIns="91425" spcFirstLastPara="1" rIns="91425" wrap="square" tIns="91425">
            <a:normAutofit lnSpcReduction="10000"/>
          </a:bodyPr>
          <a:lstStyle/>
          <a:p>
            <a:pPr indent="0" lvl="0" marL="0" rtl="0" algn="just">
              <a:spcBef>
                <a:spcPts val="0"/>
              </a:spcBef>
              <a:spcAft>
                <a:spcPts val="0"/>
              </a:spcAft>
              <a:buNone/>
            </a:pPr>
            <a:r>
              <a:rPr lang="it" sz="1800">
                <a:solidFill>
                  <a:schemeClr val="lt1"/>
                </a:solidFill>
              </a:rPr>
              <a:t>Una volta aggiunti gli studenti, verrà generato un file pdf con le loro credenziali di accesso (vedi esempio qui a fianco).</a:t>
            </a:r>
            <a:endParaRPr sz="1800">
              <a:solidFill>
                <a:schemeClr val="lt1"/>
              </a:solidFill>
            </a:endParaRPr>
          </a:p>
          <a:p>
            <a:pPr indent="0" lvl="0" marL="0" rtl="0" algn="just">
              <a:spcBef>
                <a:spcPts val="0"/>
              </a:spcBef>
              <a:spcAft>
                <a:spcPts val="0"/>
              </a:spcAft>
              <a:buNone/>
            </a:pPr>
            <a:r>
              <a:rPr lang="it" sz="1800">
                <a:solidFill>
                  <a:schemeClr val="lt1"/>
                </a:solidFill>
              </a:rPr>
              <a:t>Qualora gli alunni perdano le password di accesso, è raccomandabile generarne di nuove per evitare l’accesso al TwinSpace da parte di intrusi non autorizzati. </a:t>
            </a:r>
            <a:endParaRPr sz="1800">
              <a:solidFill>
                <a:schemeClr val="lt1"/>
              </a:solidFill>
            </a:endParaRPr>
          </a:p>
        </p:txBody>
      </p:sp>
      <p:sp>
        <p:nvSpPr>
          <p:cNvPr id="223" name="Google Shape;223;p34"/>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Gestione di progetti - Members 3/4</a:t>
            </a:r>
            <a:endParaRPr/>
          </a:p>
        </p:txBody>
      </p:sp>
      <p:pic>
        <p:nvPicPr>
          <p:cNvPr id="224" name="Google Shape;224;p34" title="Screenshot 2025-12-26 184233.png"/>
          <p:cNvPicPr preferRelativeResize="0"/>
          <p:nvPr/>
        </p:nvPicPr>
        <p:blipFill>
          <a:blip r:embed="rId3">
            <a:alphaModFix/>
          </a:blip>
          <a:stretch>
            <a:fillRect/>
          </a:stretch>
        </p:blipFill>
        <p:spPr>
          <a:xfrm>
            <a:off x="4572000" y="985688"/>
            <a:ext cx="4489700" cy="3172125"/>
          </a:xfrm>
          <a:prstGeom prst="rect">
            <a:avLst/>
          </a:prstGeom>
          <a:noFill/>
          <a:ln>
            <a:noFill/>
          </a:ln>
        </p:spPr>
      </p:pic>
      <p:pic>
        <p:nvPicPr>
          <p:cNvPr id="225" name="Google Shape;225;p34" title="Screenshot 2025-12-26 193807.png">
            <a:hlinkClick action="ppaction://hlinksldjump" r:id="rId4"/>
          </p:cNvPr>
          <p:cNvPicPr preferRelativeResize="0"/>
          <p:nvPr/>
        </p:nvPicPr>
        <p:blipFill>
          <a:blip r:embed="rId5">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29" name="Shape 229"/>
        <p:cNvGrpSpPr/>
        <p:nvPr/>
      </p:nvGrpSpPr>
      <p:grpSpPr>
        <a:xfrm>
          <a:off x="0" y="0"/>
          <a:ext cx="0" cy="0"/>
          <a:chOff x="0" y="0"/>
          <a:chExt cx="0" cy="0"/>
        </a:xfrm>
      </p:grpSpPr>
      <p:sp>
        <p:nvSpPr>
          <p:cNvPr id="230" name="Google Shape;230;p35"/>
          <p:cNvSpPr txBox="1"/>
          <p:nvPr>
            <p:ph idx="1" type="body"/>
          </p:nvPr>
        </p:nvSpPr>
        <p:spPr>
          <a:xfrm>
            <a:off x="99950" y="722700"/>
            <a:ext cx="4267200" cy="4420800"/>
          </a:xfrm>
          <a:prstGeom prst="rect">
            <a:avLst/>
          </a:prstGeom>
        </p:spPr>
        <p:txBody>
          <a:bodyPr anchorCtr="0" anchor="t" bIns="91425" lIns="91425" spcFirstLastPara="1" rIns="91425" wrap="square" tIns="91425">
            <a:normAutofit lnSpcReduction="20000"/>
          </a:bodyPr>
          <a:lstStyle/>
          <a:p>
            <a:pPr indent="0" lvl="0" marL="0" rtl="0" algn="just">
              <a:spcBef>
                <a:spcPts val="0"/>
              </a:spcBef>
              <a:spcAft>
                <a:spcPts val="0"/>
              </a:spcAft>
              <a:buNone/>
            </a:pPr>
            <a:r>
              <a:rPr lang="it" sz="1800">
                <a:solidFill>
                  <a:schemeClr val="lt1"/>
                </a:solidFill>
              </a:rPr>
              <a:t>Gli amministratori possono invitare anche altri membri diversi dagli studenti (“Invite other users”), scegliendoli tra i propri contatti o, se non inclusi tra questi, scorrendo fino alla fine della lista e cliccando su “Invite </a:t>
            </a:r>
            <a:r>
              <a:rPr lang="it" sz="1800">
                <a:solidFill>
                  <a:schemeClr val="lt1"/>
                </a:solidFill>
              </a:rPr>
              <a:t>new</a:t>
            </a:r>
            <a:r>
              <a:rPr lang="it" sz="1800">
                <a:solidFill>
                  <a:schemeClr val="lt1"/>
                </a:solidFill>
              </a:rPr>
              <a:t> user”.</a:t>
            </a:r>
            <a:endParaRPr sz="1800">
              <a:solidFill>
                <a:schemeClr val="lt1"/>
              </a:solidFill>
            </a:endParaRPr>
          </a:p>
          <a:p>
            <a:pPr indent="0" lvl="0" marL="0" rtl="0" algn="just">
              <a:spcBef>
                <a:spcPts val="0"/>
              </a:spcBef>
              <a:spcAft>
                <a:spcPts val="0"/>
              </a:spcAft>
              <a:buNone/>
            </a:pPr>
            <a:r>
              <a:rPr lang="it" sz="1800">
                <a:solidFill>
                  <a:schemeClr val="lt1"/>
                </a:solidFill>
              </a:rPr>
              <a:t>I nuovi utenti (new user) sono esperti o osservatori.</a:t>
            </a:r>
            <a:endParaRPr sz="1800">
              <a:solidFill>
                <a:schemeClr val="lt1"/>
              </a:solidFill>
            </a:endParaRPr>
          </a:p>
          <a:p>
            <a:pPr indent="0" lvl="0" marL="0" rtl="0" algn="just">
              <a:spcBef>
                <a:spcPts val="0"/>
              </a:spcBef>
              <a:spcAft>
                <a:spcPts val="0"/>
              </a:spcAft>
              <a:buNone/>
            </a:pPr>
            <a:r>
              <a:t/>
            </a:r>
            <a:endParaRPr sz="1800">
              <a:solidFill>
                <a:schemeClr val="lt1"/>
              </a:solidFill>
            </a:endParaRPr>
          </a:p>
          <a:p>
            <a:pPr indent="0" lvl="0" marL="0" rtl="0" algn="just">
              <a:spcBef>
                <a:spcPts val="0"/>
              </a:spcBef>
              <a:spcAft>
                <a:spcPts val="0"/>
              </a:spcAft>
              <a:buNone/>
            </a:pPr>
            <a:r>
              <a:rPr lang="it" sz="1800">
                <a:solidFill>
                  <a:schemeClr val="lt1"/>
                </a:solidFill>
              </a:rPr>
              <a:t>L’esperto può solo partecipare alle attività, inclusi i meeting online, ma non può modificare i principali elementi del TwinSpace, né invitare nuovi membri.</a:t>
            </a:r>
            <a:endParaRPr sz="1800">
              <a:solidFill>
                <a:schemeClr val="lt1"/>
              </a:solidFill>
            </a:endParaRPr>
          </a:p>
          <a:p>
            <a:pPr indent="0" lvl="0" marL="0" rtl="0" algn="just">
              <a:spcBef>
                <a:spcPts val="0"/>
              </a:spcBef>
              <a:spcAft>
                <a:spcPts val="0"/>
              </a:spcAft>
              <a:buNone/>
            </a:pPr>
            <a:r>
              <a:rPr lang="it" sz="1800">
                <a:solidFill>
                  <a:schemeClr val="lt1"/>
                </a:solidFill>
              </a:rPr>
              <a:t>Può essere il caso di un insegnante di una scuola extra-europea.</a:t>
            </a:r>
            <a:endParaRPr sz="1800">
              <a:solidFill>
                <a:schemeClr val="lt1"/>
              </a:solidFill>
            </a:endParaRPr>
          </a:p>
        </p:txBody>
      </p:sp>
      <p:sp>
        <p:nvSpPr>
          <p:cNvPr id="231" name="Google Shape;231;p35"/>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Gestione di progetti - Members 4/4</a:t>
            </a:r>
            <a:endParaRPr/>
          </a:p>
        </p:txBody>
      </p:sp>
      <p:pic>
        <p:nvPicPr>
          <p:cNvPr id="232" name="Google Shape;232;p35" title="Screenshot 2025-12-26 181815.png"/>
          <p:cNvPicPr preferRelativeResize="0"/>
          <p:nvPr/>
        </p:nvPicPr>
        <p:blipFill rotWithShape="1">
          <a:blip r:embed="rId3">
            <a:alphaModFix/>
          </a:blip>
          <a:srcRect b="17499" l="0" r="0" t="0"/>
          <a:stretch/>
        </p:blipFill>
        <p:spPr>
          <a:xfrm>
            <a:off x="4681375" y="827563"/>
            <a:ext cx="4267200" cy="2276824"/>
          </a:xfrm>
          <a:prstGeom prst="rect">
            <a:avLst/>
          </a:prstGeom>
          <a:noFill/>
          <a:ln>
            <a:noFill/>
          </a:ln>
        </p:spPr>
      </p:pic>
      <p:sp>
        <p:nvSpPr>
          <p:cNvPr id="233" name="Google Shape;233;p35"/>
          <p:cNvSpPr txBox="1"/>
          <p:nvPr/>
        </p:nvSpPr>
        <p:spPr>
          <a:xfrm>
            <a:off x="4681375" y="2998542"/>
            <a:ext cx="4150800" cy="20391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it" sz="1800">
                <a:solidFill>
                  <a:schemeClr val="lt1"/>
                </a:solidFill>
              </a:rPr>
              <a:t>L’osservatore, invece, può visualizzare i contenuti del TwinSpace, ma può modificarlo solo se gli viene concesso il diritto dall’amministratore.</a:t>
            </a:r>
            <a:endParaRPr sz="1800">
              <a:solidFill>
                <a:schemeClr val="lt1"/>
              </a:solidFill>
            </a:endParaRPr>
          </a:p>
          <a:p>
            <a:pPr indent="0" lvl="0" marL="0" rtl="0" algn="just">
              <a:spcBef>
                <a:spcPts val="0"/>
              </a:spcBef>
              <a:spcAft>
                <a:spcPts val="0"/>
              </a:spcAft>
              <a:buNone/>
            </a:pPr>
            <a:r>
              <a:rPr lang="it" sz="1800">
                <a:solidFill>
                  <a:schemeClr val="lt1"/>
                </a:solidFill>
              </a:rPr>
              <a:t>Potrebbero essere aggiunti come osservatori i genitori degli alunni coinvolti nel progetto.</a:t>
            </a:r>
            <a:endParaRPr sz="1800">
              <a:solidFill>
                <a:schemeClr val="lt1"/>
              </a:solidFill>
            </a:endParaRPr>
          </a:p>
        </p:txBody>
      </p:sp>
      <p:pic>
        <p:nvPicPr>
          <p:cNvPr id="234" name="Google Shape;234;p35" title="Screenshot 2025-12-26 193807.png">
            <a:hlinkClick action="ppaction://hlinksldjump" r:id="rId4"/>
          </p:cNvPr>
          <p:cNvPicPr preferRelativeResize="0"/>
          <p:nvPr/>
        </p:nvPicPr>
        <p:blipFill>
          <a:blip r:embed="rId5">
            <a:alphaModFix/>
          </a:blip>
          <a:stretch>
            <a:fillRect/>
          </a:stretch>
        </p:blipFill>
        <p:spPr>
          <a:xfrm>
            <a:off x="7915275" y="4686275"/>
            <a:ext cx="1228725" cy="457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38" name="Shape 238"/>
        <p:cNvGrpSpPr/>
        <p:nvPr/>
      </p:nvGrpSpPr>
      <p:grpSpPr>
        <a:xfrm>
          <a:off x="0" y="0"/>
          <a:ext cx="0" cy="0"/>
          <a:chOff x="0" y="0"/>
          <a:chExt cx="0" cy="0"/>
        </a:xfrm>
      </p:grpSpPr>
      <p:sp>
        <p:nvSpPr>
          <p:cNvPr id="239" name="Google Shape;239;p36"/>
          <p:cNvSpPr txBox="1"/>
          <p:nvPr>
            <p:ph idx="1" type="body"/>
          </p:nvPr>
        </p:nvSpPr>
        <p:spPr>
          <a:xfrm>
            <a:off x="359250" y="700225"/>
            <a:ext cx="8425500" cy="4443300"/>
          </a:xfrm>
          <a:prstGeom prst="rect">
            <a:avLst/>
          </a:prstGeom>
        </p:spPr>
        <p:txBody>
          <a:bodyPr anchorCtr="0" anchor="t" bIns="91425" lIns="91425" spcFirstLastPara="1" rIns="91425" wrap="square" tIns="91425">
            <a:normAutofit/>
          </a:bodyPr>
          <a:lstStyle/>
          <a:p>
            <a:pPr indent="0" lvl="0" marL="0" rtl="0" algn="just">
              <a:spcBef>
                <a:spcPts val="0"/>
              </a:spcBef>
              <a:spcAft>
                <a:spcPts val="0"/>
              </a:spcAft>
              <a:buNone/>
            </a:pPr>
            <a:r>
              <a:rPr lang="it" sz="2100">
                <a:solidFill>
                  <a:schemeClr val="lt1"/>
                </a:solidFill>
              </a:rPr>
              <a:t>L’ultima sezione del TwinSpace è di supporto all’attività dei membri.</a:t>
            </a:r>
            <a:endParaRPr sz="2100">
              <a:solidFill>
                <a:schemeClr val="lt1"/>
              </a:solidFill>
            </a:endParaRPr>
          </a:p>
          <a:p>
            <a:pPr indent="0" lvl="0" marL="0" rtl="0" algn="just">
              <a:spcBef>
                <a:spcPts val="0"/>
              </a:spcBef>
              <a:spcAft>
                <a:spcPts val="0"/>
              </a:spcAft>
              <a:buNone/>
            </a:pPr>
            <a:r>
              <a:rPr lang="it" sz="2100">
                <a:solidFill>
                  <a:schemeClr val="lt1"/>
                </a:solidFill>
              </a:rPr>
              <a:t>Essa contiene una serie di suggerimenti e specifiche che approfondiscono vari aspetti della gestione del TwinSpace.</a:t>
            </a:r>
            <a:endParaRPr sz="2100">
              <a:solidFill>
                <a:schemeClr val="lt1"/>
              </a:solidFill>
            </a:endParaRPr>
          </a:p>
          <a:p>
            <a:pPr indent="0" lvl="0" marL="0" rtl="0" algn="just">
              <a:spcBef>
                <a:spcPts val="0"/>
              </a:spcBef>
              <a:spcAft>
                <a:spcPts val="0"/>
              </a:spcAft>
              <a:buNone/>
            </a:pPr>
            <a:r>
              <a:rPr lang="it" sz="2100">
                <a:solidFill>
                  <a:schemeClr val="lt1"/>
                </a:solidFill>
              </a:rPr>
              <a:t>Qualora non sia sufficiente, si riportano di seguito i contatti della National Support Organization, nonché il lnk di accesso alla pagina contenente alcuni video tutorial realizzati dalla stessa Unità nazionale eTwinning INDIRE:</a:t>
            </a:r>
            <a:endParaRPr sz="2100">
              <a:solidFill>
                <a:schemeClr val="lt1"/>
              </a:solidFill>
            </a:endParaRPr>
          </a:p>
          <a:p>
            <a:pPr indent="0" lvl="0" marL="0" rtl="0" algn="just">
              <a:spcBef>
                <a:spcPts val="0"/>
              </a:spcBef>
              <a:spcAft>
                <a:spcPts val="0"/>
              </a:spcAft>
              <a:buNone/>
            </a:pPr>
            <a:r>
              <a:rPr lang="it" sz="2100">
                <a:solidFill>
                  <a:schemeClr val="lt1"/>
                </a:solidFill>
                <a:uFill>
                  <a:noFill/>
                </a:uFill>
                <a:hlinkClick r:id="rId3">
                  <a:extLst>
                    <a:ext uri="{A12FA001-AC4F-418D-AE19-62706E023703}">
                      <ahyp:hlinkClr val="tx"/>
                    </a:ext>
                  </a:extLst>
                </a:hlinkClick>
              </a:rPr>
              <a:t>etwinning.helpdesk@indire.it</a:t>
            </a:r>
            <a:endParaRPr sz="2100">
              <a:solidFill>
                <a:schemeClr val="lt1"/>
              </a:solidFill>
            </a:endParaRPr>
          </a:p>
          <a:p>
            <a:pPr indent="0" lvl="0" marL="0" rtl="0" algn="just">
              <a:spcBef>
                <a:spcPts val="0"/>
              </a:spcBef>
              <a:spcAft>
                <a:spcPts val="0"/>
              </a:spcAft>
              <a:buNone/>
            </a:pPr>
            <a:r>
              <a:rPr lang="it" sz="2100">
                <a:solidFill>
                  <a:schemeClr val="lt1"/>
                </a:solidFill>
              </a:rPr>
              <a:t>Supporto telefonico dell’Untà nazionale eTwinning (attivo tutti i giorni dalle 09:30 alle 13:00 e dalle 14:30 alle 17:00): 055/2380561</a:t>
            </a:r>
            <a:endParaRPr sz="2100">
              <a:solidFill>
                <a:schemeClr val="lt1"/>
              </a:solidFill>
            </a:endParaRPr>
          </a:p>
          <a:p>
            <a:pPr indent="0" lvl="0" marL="0" rtl="0" algn="just">
              <a:spcBef>
                <a:spcPts val="0"/>
              </a:spcBef>
              <a:spcAft>
                <a:spcPts val="0"/>
              </a:spcAft>
              <a:buNone/>
            </a:pPr>
            <a:r>
              <a:rPr lang="it" sz="2100" u="sng">
                <a:solidFill>
                  <a:srgbClr val="FFFFFF"/>
                </a:solidFill>
                <a:hlinkClick r:id="rId4">
                  <a:extLst>
                    <a:ext uri="{A12FA001-AC4F-418D-AE19-62706E023703}">
                      <ahyp:hlinkClr val="tx"/>
                    </a:ext>
                  </a:extLst>
                </a:hlinkClick>
              </a:rPr>
              <a:t>https://etwinning.indire.it/supporto/video-tutorial-etwinning/</a:t>
            </a:r>
            <a:endParaRPr sz="2100">
              <a:solidFill>
                <a:srgbClr val="FFFFFF"/>
              </a:solidFill>
            </a:endParaRPr>
          </a:p>
        </p:txBody>
      </p:sp>
      <p:sp>
        <p:nvSpPr>
          <p:cNvPr id="240" name="Google Shape;240;p36"/>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it">
                <a:solidFill>
                  <a:schemeClr val="lt1"/>
                </a:solidFill>
              </a:rPr>
              <a:t>Support</a:t>
            </a:r>
            <a:endParaRPr/>
          </a:p>
        </p:txBody>
      </p:sp>
      <p:pic>
        <p:nvPicPr>
          <p:cNvPr id="241" name="Google Shape;241;p36" title="Screenshot 2025-12-26 193807.png">
            <a:hlinkClick action="ppaction://hlinksldjump" r:id="rId5"/>
          </p:cNvPr>
          <p:cNvPicPr preferRelativeResize="0"/>
          <p:nvPr/>
        </p:nvPicPr>
        <p:blipFill>
          <a:blip r:embed="rId6">
            <a:alphaModFix/>
          </a:blip>
          <a:stretch>
            <a:fillRect/>
          </a:stretch>
        </p:blipFill>
        <p:spPr>
          <a:xfrm>
            <a:off x="7915275" y="4686300"/>
            <a:ext cx="1228725" cy="457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45" name="Shape 245"/>
        <p:cNvGrpSpPr/>
        <p:nvPr/>
      </p:nvGrpSpPr>
      <p:grpSpPr>
        <a:xfrm>
          <a:off x="0" y="0"/>
          <a:ext cx="0" cy="0"/>
          <a:chOff x="0" y="0"/>
          <a:chExt cx="0" cy="0"/>
        </a:xfrm>
      </p:grpSpPr>
      <p:sp>
        <p:nvSpPr>
          <p:cNvPr id="246" name="Google Shape;246;p37"/>
          <p:cNvSpPr/>
          <p:nvPr/>
        </p:nvSpPr>
        <p:spPr>
          <a:xfrm>
            <a:off x="476250" y="2187539"/>
            <a:ext cx="8191173" cy="76862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Grazie per l'attenzione</a:t>
            </a: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